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0" r:id="rId1"/>
  </p:sldMasterIdLst>
  <p:notesMasterIdLst>
    <p:notesMasterId r:id="rId27"/>
  </p:notesMasterIdLst>
  <p:sldIdLst>
    <p:sldId id="473" r:id="rId2"/>
    <p:sldId id="281" r:id="rId3"/>
    <p:sldId id="475" r:id="rId4"/>
    <p:sldId id="490" r:id="rId5"/>
    <p:sldId id="491" r:id="rId6"/>
    <p:sldId id="489" r:id="rId7"/>
    <p:sldId id="492" r:id="rId8"/>
    <p:sldId id="478" r:id="rId9"/>
    <p:sldId id="485" r:id="rId10"/>
    <p:sldId id="433" r:id="rId11"/>
    <p:sldId id="435" r:id="rId12"/>
    <p:sldId id="341" r:id="rId13"/>
    <p:sldId id="355" r:id="rId14"/>
    <p:sldId id="444" r:id="rId15"/>
    <p:sldId id="356" r:id="rId16"/>
    <p:sldId id="486" r:id="rId17"/>
    <p:sldId id="487" r:id="rId18"/>
    <p:sldId id="488" r:id="rId19"/>
    <p:sldId id="493" r:id="rId20"/>
    <p:sldId id="498" r:id="rId21"/>
    <p:sldId id="494" r:id="rId22"/>
    <p:sldId id="495" r:id="rId23"/>
    <p:sldId id="496" r:id="rId24"/>
    <p:sldId id="497" r:id="rId25"/>
    <p:sldId id="476" r:id="rId26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257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Styl pośredni 3 — Ak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Styl jasny 3 — Ak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6D9F66E-5EB9-4882-86FB-DCBF35E3C3E4}" styleName="Styl pośredni 4 — Ak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DCAF9ED-07DC-4A11-8D7F-57B35C25682E}" styleName="Styl pośredni 1 — Ak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Styl jasny 3 — Ak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Styl jasny 2 — Ak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Styl jasny 2 — Ak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84E427A-3D55-4303-BF80-6455036E1DE7}" styleName="Styl z motywem 1 — Ak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Styl jasny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2" autoAdjust="0"/>
    <p:restoredTop sz="93677" autoAdjust="0"/>
  </p:normalViewPr>
  <p:slideViewPr>
    <p:cSldViewPr snapToGrid="0">
      <p:cViewPr varScale="1">
        <p:scale>
          <a:sx n="47" d="100"/>
          <a:sy n="47" d="100"/>
        </p:scale>
        <p:origin x="-174" y="-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37E5CB-8D5E-4ABA-BC23-7C533799360F}" type="doc">
      <dgm:prSet loTypeId="urn:microsoft.com/office/officeart/2008/layout/LinedList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pl-PL"/>
        </a:p>
      </dgm:t>
    </dgm:pt>
    <dgm:pt modelId="{821B2797-7AE9-4CEE-8B4E-107FC83F045D}">
      <dgm:prSet custT="1"/>
      <dgm:spPr>
        <a:noFill/>
      </dgm:spPr>
      <dgm:t>
        <a:bodyPr anchor="ctr"/>
        <a:lstStyle/>
        <a:p>
          <a:pPr algn="l" rtl="0"/>
          <a:r>
            <a:rPr lang="pl-PL" sz="2400" b="0" dirty="0" smtClean="0">
              <a:latin typeface="+mn-lt"/>
            </a:rPr>
            <a:t>w c</a:t>
          </a:r>
          <a:r>
            <a:rPr lang="pl-PL" sz="2400" dirty="0" smtClean="0">
              <a:latin typeface="+mn-lt"/>
            </a:rPr>
            <a:t>elu monitorowania prawidłowego przebiegu egzaminu </a:t>
          </a:r>
          <a:r>
            <a:rPr lang="pl-PL" sz="2400" b="1" dirty="0" smtClean="0">
              <a:latin typeface="+mn-lt"/>
            </a:rPr>
            <a:t>członkowie zespołu nadzorującego oraz obserwatorzy</a:t>
          </a:r>
          <a:endParaRPr lang="pl-PL" sz="2400" b="1" dirty="0">
            <a:latin typeface="+mn-lt"/>
          </a:endParaRPr>
        </a:p>
      </dgm:t>
    </dgm:pt>
    <dgm:pt modelId="{4A97E5D0-1F66-4832-BBEB-4608AA44833C}" type="parTrans" cxnId="{DD1571D4-E64E-464D-99D0-D077C5BB1F32}">
      <dgm:prSet/>
      <dgm:spPr/>
      <dgm:t>
        <a:bodyPr/>
        <a:lstStyle/>
        <a:p>
          <a:endParaRPr lang="pl-PL">
            <a:solidFill>
              <a:schemeClr val="tx1"/>
            </a:solidFill>
            <a:latin typeface="+mn-lt"/>
          </a:endParaRPr>
        </a:p>
      </dgm:t>
    </dgm:pt>
    <dgm:pt modelId="{4AEE18B2-9638-48AF-9A87-4F37D520E1C2}" type="sibTrans" cxnId="{DD1571D4-E64E-464D-99D0-D077C5BB1F32}">
      <dgm:prSet/>
      <dgm:spPr/>
      <dgm:t>
        <a:bodyPr/>
        <a:lstStyle/>
        <a:p>
          <a:endParaRPr lang="pl-PL">
            <a:solidFill>
              <a:schemeClr val="tx1"/>
            </a:solidFill>
            <a:latin typeface="+mn-lt"/>
          </a:endParaRPr>
        </a:p>
      </dgm:t>
    </dgm:pt>
    <dgm:pt modelId="{041FEFE1-6533-4169-970E-AA146DCC997C}">
      <dgm:prSet custT="1"/>
      <dgm:spPr/>
      <dgm:t>
        <a:bodyPr anchor="ctr"/>
        <a:lstStyle/>
        <a:p>
          <a:pPr algn="ctr" rtl="0"/>
          <a:r>
            <a:rPr lang="pl-PL" sz="4000" b="1" dirty="0" smtClean="0">
              <a:solidFill>
                <a:srgbClr val="FF0000"/>
              </a:solidFill>
              <a:latin typeface="+mn-lt"/>
            </a:rPr>
            <a:t>mogą poruszać się po sali</a:t>
          </a:r>
          <a:endParaRPr lang="pl-PL" sz="4000" b="1" dirty="0">
            <a:solidFill>
              <a:srgbClr val="FF0000"/>
            </a:solidFill>
            <a:latin typeface="+mn-lt"/>
          </a:endParaRPr>
        </a:p>
      </dgm:t>
    </dgm:pt>
    <dgm:pt modelId="{D4383FD8-627A-4F19-A6FC-93BBD4579371}" type="parTrans" cxnId="{9E16DEAC-1840-4E95-BEAD-4814084D0868}">
      <dgm:prSet/>
      <dgm:spPr/>
      <dgm:t>
        <a:bodyPr/>
        <a:lstStyle/>
        <a:p>
          <a:endParaRPr lang="pl-PL">
            <a:solidFill>
              <a:schemeClr val="tx1"/>
            </a:solidFill>
            <a:latin typeface="+mn-lt"/>
          </a:endParaRPr>
        </a:p>
      </dgm:t>
    </dgm:pt>
    <dgm:pt modelId="{8A78D82D-6DB8-4D57-AF60-0F9EED6984C2}" type="sibTrans" cxnId="{9E16DEAC-1840-4E95-BEAD-4814084D0868}">
      <dgm:prSet/>
      <dgm:spPr/>
      <dgm:t>
        <a:bodyPr/>
        <a:lstStyle/>
        <a:p>
          <a:endParaRPr lang="pl-PL">
            <a:solidFill>
              <a:schemeClr val="tx1"/>
            </a:solidFill>
            <a:latin typeface="+mn-lt"/>
          </a:endParaRPr>
        </a:p>
      </dgm:t>
    </dgm:pt>
    <dgm:pt modelId="{AAB31957-6DDB-41C3-B03C-E6D347A09EA5}" type="pres">
      <dgm:prSet presAssocID="{5C37E5CB-8D5E-4ABA-BC23-7C533799360F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GB"/>
        </a:p>
      </dgm:t>
    </dgm:pt>
    <dgm:pt modelId="{F946A5D6-BAE1-4675-8A91-81B7331BEB42}" type="pres">
      <dgm:prSet presAssocID="{821B2797-7AE9-4CEE-8B4E-107FC83F045D}" presName="thickLine" presStyleLbl="alignNode1" presStyleIdx="0" presStyleCnt="2"/>
      <dgm:spPr/>
      <dgm:t>
        <a:bodyPr/>
        <a:lstStyle/>
        <a:p>
          <a:endParaRPr lang="en-GB"/>
        </a:p>
      </dgm:t>
    </dgm:pt>
    <dgm:pt modelId="{16870777-38CD-4426-825D-4E07DBBFAC13}" type="pres">
      <dgm:prSet presAssocID="{821B2797-7AE9-4CEE-8B4E-107FC83F045D}" presName="horz1" presStyleCnt="0"/>
      <dgm:spPr/>
      <dgm:t>
        <a:bodyPr/>
        <a:lstStyle/>
        <a:p>
          <a:endParaRPr lang="en-GB"/>
        </a:p>
      </dgm:t>
    </dgm:pt>
    <dgm:pt modelId="{8B6CCC2F-A84B-46E8-B625-7D9FDAC09300}" type="pres">
      <dgm:prSet presAssocID="{821B2797-7AE9-4CEE-8B4E-107FC83F045D}" presName="tx1" presStyleLbl="revTx" presStyleIdx="0" presStyleCnt="2" custScaleX="93854" custScaleY="95833" custLinFactNeighborX="476" custLinFactNeighborY="4237"/>
      <dgm:spPr/>
      <dgm:t>
        <a:bodyPr/>
        <a:lstStyle/>
        <a:p>
          <a:endParaRPr lang="en-GB"/>
        </a:p>
      </dgm:t>
    </dgm:pt>
    <dgm:pt modelId="{F22AF503-05A1-4D3D-A030-517F3D3CDAE7}" type="pres">
      <dgm:prSet presAssocID="{821B2797-7AE9-4CEE-8B4E-107FC83F045D}" presName="vert1" presStyleCnt="0"/>
      <dgm:spPr/>
      <dgm:t>
        <a:bodyPr/>
        <a:lstStyle/>
        <a:p>
          <a:endParaRPr lang="en-GB"/>
        </a:p>
      </dgm:t>
    </dgm:pt>
    <dgm:pt modelId="{9B577108-6B1B-439F-A6A0-CF6A6DFF6887}" type="pres">
      <dgm:prSet presAssocID="{041FEFE1-6533-4169-970E-AA146DCC997C}" presName="thickLine" presStyleLbl="alignNode1" presStyleIdx="1" presStyleCnt="2"/>
      <dgm:spPr/>
      <dgm:t>
        <a:bodyPr/>
        <a:lstStyle/>
        <a:p>
          <a:endParaRPr lang="en-GB"/>
        </a:p>
      </dgm:t>
    </dgm:pt>
    <dgm:pt modelId="{2E2DE444-0A0A-4897-AFCD-220B59A4F980}" type="pres">
      <dgm:prSet presAssocID="{041FEFE1-6533-4169-970E-AA146DCC997C}" presName="horz1" presStyleCnt="0"/>
      <dgm:spPr/>
      <dgm:t>
        <a:bodyPr/>
        <a:lstStyle/>
        <a:p>
          <a:endParaRPr lang="en-GB"/>
        </a:p>
      </dgm:t>
    </dgm:pt>
    <dgm:pt modelId="{F87A39E6-270C-4E44-B594-EBB6C7D8652B}" type="pres">
      <dgm:prSet presAssocID="{041FEFE1-6533-4169-970E-AA146DCC997C}" presName="tx1" presStyleLbl="revTx" presStyleIdx="1" presStyleCnt="2"/>
      <dgm:spPr/>
      <dgm:t>
        <a:bodyPr/>
        <a:lstStyle/>
        <a:p>
          <a:endParaRPr lang="en-GB"/>
        </a:p>
      </dgm:t>
    </dgm:pt>
    <dgm:pt modelId="{B72222D3-5EF1-49DA-B5C7-0AB677E1161A}" type="pres">
      <dgm:prSet presAssocID="{041FEFE1-6533-4169-970E-AA146DCC997C}" presName="vert1" presStyleCnt="0"/>
      <dgm:spPr/>
      <dgm:t>
        <a:bodyPr/>
        <a:lstStyle/>
        <a:p>
          <a:endParaRPr lang="en-GB"/>
        </a:p>
      </dgm:t>
    </dgm:pt>
  </dgm:ptLst>
  <dgm:cxnLst>
    <dgm:cxn modelId="{EA4B6BB9-F6BB-4D80-88D8-1559F7464506}" type="presOf" srcId="{821B2797-7AE9-4CEE-8B4E-107FC83F045D}" destId="{8B6CCC2F-A84B-46E8-B625-7D9FDAC09300}" srcOrd="0" destOrd="0" presId="urn:microsoft.com/office/officeart/2008/layout/LinedList"/>
    <dgm:cxn modelId="{64E9E3E4-0BFA-4757-95A0-34A9F52C4DDB}" type="presOf" srcId="{041FEFE1-6533-4169-970E-AA146DCC997C}" destId="{F87A39E6-270C-4E44-B594-EBB6C7D8652B}" srcOrd="0" destOrd="0" presId="urn:microsoft.com/office/officeart/2008/layout/LinedList"/>
    <dgm:cxn modelId="{CFB1F087-2725-48DB-8E2D-C2C6D45C4387}" type="presOf" srcId="{5C37E5CB-8D5E-4ABA-BC23-7C533799360F}" destId="{AAB31957-6DDB-41C3-B03C-E6D347A09EA5}" srcOrd="0" destOrd="0" presId="urn:microsoft.com/office/officeart/2008/layout/LinedList"/>
    <dgm:cxn modelId="{9E16DEAC-1840-4E95-BEAD-4814084D0868}" srcId="{5C37E5CB-8D5E-4ABA-BC23-7C533799360F}" destId="{041FEFE1-6533-4169-970E-AA146DCC997C}" srcOrd="1" destOrd="0" parTransId="{D4383FD8-627A-4F19-A6FC-93BBD4579371}" sibTransId="{8A78D82D-6DB8-4D57-AF60-0F9EED6984C2}"/>
    <dgm:cxn modelId="{DD1571D4-E64E-464D-99D0-D077C5BB1F32}" srcId="{5C37E5CB-8D5E-4ABA-BC23-7C533799360F}" destId="{821B2797-7AE9-4CEE-8B4E-107FC83F045D}" srcOrd="0" destOrd="0" parTransId="{4A97E5D0-1F66-4832-BBEB-4608AA44833C}" sibTransId="{4AEE18B2-9638-48AF-9A87-4F37D520E1C2}"/>
    <dgm:cxn modelId="{9FE95B6F-B3C7-4403-ADF3-B22D58CFD2DC}" type="presParOf" srcId="{AAB31957-6DDB-41C3-B03C-E6D347A09EA5}" destId="{F946A5D6-BAE1-4675-8A91-81B7331BEB42}" srcOrd="0" destOrd="0" presId="urn:microsoft.com/office/officeart/2008/layout/LinedList"/>
    <dgm:cxn modelId="{11854A81-B731-4623-9F6D-4FC5255E2B0B}" type="presParOf" srcId="{AAB31957-6DDB-41C3-B03C-E6D347A09EA5}" destId="{16870777-38CD-4426-825D-4E07DBBFAC13}" srcOrd="1" destOrd="0" presId="urn:microsoft.com/office/officeart/2008/layout/LinedList"/>
    <dgm:cxn modelId="{7EEF3114-1EEF-4390-B5A6-1F6920A823B3}" type="presParOf" srcId="{16870777-38CD-4426-825D-4E07DBBFAC13}" destId="{8B6CCC2F-A84B-46E8-B625-7D9FDAC09300}" srcOrd="0" destOrd="0" presId="urn:microsoft.com/office/officeart/2008/layout/LinedList"/>
    <dgm:cxn modelId="{B3F5EBF9-BC01-433B-817A-E15CF0570C9D}" type="presParOf" srcId="{16870777-38CD-4426-825D-4E07DBBFAC13}" destId="{F22AF503-05A1-4D3D-A030-517F3D3CDAE7}" srcOrd="1" destOrd="0" presId="urn:microsoft.com/office/officeart/2008/layout/LinedList"/>
    <dgm:cxn modelId="{DB72BF25-2CC6-4183-847F-87471D6BE731}" type="presParOf" srcId="{AAB31957-6DDB-41C3-B03C-E6D347A09EA5}" destId="{9B577108-6B1B-439F-A6A0-CF6A6DFF6887}" srcOrd="2" destOrd="0" presId="urn:microsoft.com/office/officeart/2008/layout/LinedList"/>
    <dgm:cxn modelId="{1B96A5E4-48DB-4CA5-8983-6C9984297EF1}" type="presParOf" srcId="{AAB31957-6DDB-41C3-B03C-E6D347A09EA5}" destId="{2E2DE444-0A0A-4897-AFCD-220B59A4F980}" srcOrd="3" destOrd="0" presId="urn:microsoft.com/office/officeart/2008/layout/LinedList"/>
    <dgm:cxn modelId="{43E324E0-6078-4928-A359-EA11B2F76420}" type="presParOf" srcId="{2E2DE444-0A0A-4897-AFCD-220B59A4F980}" destId="{F87A39E6-270C-4E44-B594-EBB6C7D8652B}" srcOrd="0" destOrd="0" presId="urn:microsoft.com/office/officeart/2008/layout/LinedList"/>
    <dgm:cxn modelId="{3B74AA37-55DA-4243-8630-2D52D5CF1B90}" type="presParOf" srcId="{2E2DE444-0A0A-4897-AFCD-220B59A4F980}" destId="{B72222D3-5EF1-49DA-B5C7-0AB677E1161A}" srcOrd="1" destOrd="0" presId="urn:microsoft.com/office/officeart/2008/layout/LinedList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946A5D6-BAE1-4675-8A91-81B7331BEB42}">
      <dsp:nvSpPr>
        <dsp:cNvPr id="0" name=""/>
        <dsp:cNvSpPr/>
      </dsp:nvSpPr>
      <dsp:spPr>
        <a:xfrm>
          <a:off x="0" y="2011"/>
          <a:ext cx="10975776" cy="0"/>
        </a:xfrm>
        <a:prstGeom prst="line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6CCC2F-A84B-46E8-B625-7D9FDAC09300}">
      <dsp:nvSpPr>
        <dsp:cNvPr id="0" name=""/>
        <dsp:cNvSpPr/>
      </dsp:nvSpPr>
      <dsp:spPr>
        <a:xfrm>
          <a:off x="52244" y="52815"/>
          <a:ext cx="10301204" cy="1149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b="0" kern="1200" dirty="0" smtClean="0">
              <a:latin typeface="+mn-lt"/>
            </a:rPr>
            <a:t>w c</a:t>
          </a:r>
          <a:r>
            <a:rPr lang="pl-PL" sz="2400" kern="1200" dirty="0" smtClean="0">
              <a:latin typeface="+mn-lt"/>
            </a:rPr>
            <a:t>elu monitorowania prawidłowego przebiegu egzaminu </a:t>
          </a:r>
          <a:r>
            <a:rPr lang="pl-PL" sz="2400" b="1" kern="1200" dirty="0" smtClean="0">
              <a:latin typeface="+mn-lt"/>
            </a:rPr>
            <a:t>członkowie zespołu nadzorującego oraz obserwatorzy</a:t>
          </a:r>
          <a:endParaRPr lang="pl-PL" sz="2400" b="1" kern="1200" dirty="0">
            <a:latin typeface="+mn-lt"/>
          </a:endParaRPr>
        </a:p>
      </dsp:txBody>
      <dsp:txXfrm>
        <a:off x="52244" y="52815"/>
        <a:ext cx="10301204" cy="1149080"/>
      </dsp:txXfrm>
    </dsp:sp>
    <dsp:sp modelId="{9B577108-6B1B-439F-A6A0-CF6A6DFF6887}">
      <dsp:nvSpPr>
        <dsp:cNvPr id="0" name=""/>
        <dsp:cNvSpPr/>
      </dsp:nvSpPr>
      <dsp:spPr>
        <a:xfrm>
          <a:off x="0" y="1151092"/>
          <a:ext cx="10975776" cy="0"/>
        </a:xfrm>
        <a:prstGeom prst="line">
          <a:avLst/>
        </a:prstGeom>
        <a:solidFill>
          <a:schemeClr val="accent1">
            <a:shade val="50000"/>
            <a:hueOff val="286749"/>
            <a:satOff val="-25899"/>
            <a:lumOff val="46130"/>
            <a:alphaOff val="0"/>
          </a:schemeClr>
        </a:solidFill>
        <a:ln w="25400" cap="flat" cmpd="sng" algn="ctr">
          <a:solidFill>
            <a:schemeClr val="accent1">
              <a:shade val="50000"/>
              <a:hueOff val="286749"/>
              <a:satOff val="-25899"/>
              <a:lumOff val="4613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7A39E6-270C-4E44-B594-EBB6C7D8652B}">
      <dsp:nvSpPr>
        <dsp:cNvPr id="0" name=""/>
        <dsp:cNvSpPr/>
      </dsp:nvSpPr>
      <dsp:spPr>
        <a:xfrm>
          <a:off x="0" y="1151092"/>
          <a:ext cx="10975776" cy="11990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4000" b="1" kern="1200" dirty="0" smtClean="0">
              <a:solidFill>
                <a:srgbClr val="FF0000"/>
              </a:solidFill>
              <a:latin typeface="+mn-lt"/>
            </a:rPr>
            <a:t>mogą poruszać się po sali</a:t>
          </a:r>
          <a:endParaRPr lang="pl-PL" sz="4000" b="1" kern="1200" dirty="0">
            <a:solidFill>
              <a:srgbClr val="FF0000"/>
            </a:solidFill>
            <a:latin typeface="+mn-lt"/>
          </a:endParaRPr>
        </a:p>
      </dsp:txBody>
      <dsp:txXfrm>
        <a:off x="0" y="1151092"/>
        <a:ext cx="10975776" cy="11990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1A5440-FE36-4E4E-8735-644F7B67F938}" type="datetimeFigureOut">
              <a:rPr lang="pl-PL" smtClean="0"/>
              <a:pPr/>
              <a:t>2017-09-21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56871F-BA8E-4EC5-BF5B-F36E5CBC7E4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535252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161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 smtClean="0"/>
          </a:p>
        </p:txBody>
      </p:sp>
      <p:sp>
        <p:nvSpPr>
          <p:cNvPr id="11162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1F9CF53-D6BE-4BAB-9BAA-4C5A3ADA701A}" type="slidenum">
              <a:rPr lang="pl-PL" altLang="pl-PL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9</a:t>
            </a:fld>
            <a:endParaRPr lang="pl-PL" altLang="pl-PL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56871F-BA8E-4EC5-BF5B-F36E5CBC7E48}" type="slidenum">
              <a:rPr lang="pl-PL" smtClean="0"/>
              <a:pPr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90431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910080" y="359898"/>
            <a:ext cx="987552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910080" y="1850064"/>
            <a:ext cx="987552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AE44AD-1453-497F-BA09-00FDFD1DA480}" type="datetime1">
              <a:rPr lang="en-US" smtClean="0"/>
              <a:pPr/>
              <a:t>9/21/2017</a:t>
            </a:fld>
            <a:endParaRPr lang="pl-PL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D43337-2D90-4810-A81F-F3BCCFBC3F23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Oval 7"/>
          <p:cNvSpPr/>
          <p:nvPr/>
        </p:nvSpPr>
        <p:spPr>
          <a:xfrm>
            <a:off x="1228577" y="1413802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542901" y="1345016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AE44AD-1453-497F-BA09-00FDFD1DA480}" type="datetime1">
              <a:rPr lang="en-US" smtClean="0"/>
              <a:pPr/>
              <a:t>9/21/2017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D43337-2D90-4810-A81F-F3BCCFBC3F2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274640"/>
            <a:ext cx="24384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274641"/>
            <a:ext cx="7416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AE44AD-1453-497F-BA09-00FDFD1DA480}" type="datetime1">
              <a:rPr lang="en-US" smtClean="0"/>
              <a:pPr/>
              <a:t>9/21/2017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D43337-2D90-4810-A81F-F3BCCFBC3F2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ytuł i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abeli 2"/>
          <p:cNvSpPr>
            <a:spLocks noGrp="1"/>
          </p:cNvSpPr>
          <p:nvPr>
            <p:ph type="tbl" idx="1"/>
          </p:nvPr>
        </p:nvSpPr>
        <p:spPr>
          <a:xfrm>
            <a:off x="914400" y="1981200"/>
            <a:ext cx="10363200" cy="4114800"/>
          </a:xfrm>
        </p:spPr>
        <p:txBody>
          <a:bodyPr/>
          <a:lstStyle/>
          <a:p>
            <a:pPr lvl="0"/>
            <a:endParaRPr lang="pl-PL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3B3CBE-792C-4A25-BF9A-B7021A9700B7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AE44AD-1453-497F-BA09-00FDFD1DA480}" type="datetime1">
              <a:rPr lang="en-US" smtClean="0"/>
              <a:pPr/>
              <a:t>9/21/2017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D43337-2D90-4810-A81F-F3BCCFBC3F2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43853" y="-54"/>
            <a:ext cx="9144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7856" y="2600325"/>
            <a:ext cx="85344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37856" y="1066800"/>
            <a:ext cx="85344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AE44AD-1453-497F-BA09-00FDFD1DA480}" type="datetime1">
              <a:rPr lang="en-US" smtClean="0"/>
              <a:pPr/>
              <a:t>9/21/2017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D43337-2D90-4810-A81F-F3BCCFBC3F23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Rectangle 9"/>
          <p:cNvSpPr/>
          <p:nvPr/>
        </p:nvSpPr>
        <p:spPr bwMode="invGray">
          <a:xfrm>
            <a:off x="3048000" y="0"/>
            <a:ext cx="1016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896428" y="2814656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3210752" y="2745870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1414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3478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AE44AD-1453-497F-BA09-00FDFD1DA480}" type="datetime1">
              <a:rPr lang="en-US" smtClean="0"/>
              <a:pPr/>
              <a:t>9/21/2017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D43337-2D90-4810-A81F-F3BCCFBC3F2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160336"/>
            <a:ext cx="109728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21792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AE44AD-1453-497F-BA09-00FDFD1DA480}" type="datetime1">
              <a:rPr lang="en-US" smtClean="0"/>
              <a:pPr/>
              <a:t>9/21/2017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D43337-2D90-4810-A81F-F3BCCFBC3F2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AE44AD-1453-497F-BA09-00FDFD1DA480}" type="datetime1">
              <a:rPr lang="en-US" smtClean="0"/>
              <a:pPr/>
              <a:t>9/21/2017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D43337-2D90-4810-A81F-F3BCCFBC3F2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53312" y="0"/>
            <a:ext cx="10838688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AE44AD-1453-497F-BA09-00FDFD1DA480}" type="datetime1">
              <a:rPr lang="en-US" smtClean="0"/>
              <a:pPr/>
              <a:t>9/21/2017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D43337-2D90-4810-A81F-F3BCCFBC3F23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6" name="Rectangle 5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16778"/>
            <a:ext cx="508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406964"/>
            <a:ext cx="508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09600" y="2133601"/>
            <a:ext cx="108712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AE44AD-1453-497F-BA09-00FDFD1DA480}" type="datetime1">
              <a:rPr lang="en-US" smtClean="0"/>
              <a:pPr/>
              <a:t>9/21/2017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D43337-2D90-4810-A81F-F3BCCFBC3F2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49195" y="1066800"/>
            <a:ext cx="36576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AE44AD-1453-497F-BA09-00FDFD1DA480}" type="datetime1">
              <a:rPr lang="en-US" smtClean="0"/>
              <a:pPr/>
              <a:t>9/21/2017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D43337-2D90-4810-A81F-F3BCCFBC3F23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Rectangle 7"/>
          <p:cNvSpPr/>
          <p:nvPr/>
        </p:nvSpPr>
        <p:spPr>
          <a:xfrm>
            <a:off x="1016000" y="1066800"/>
            <a:ext cx="6096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143004"/>
            <a:ext cx="58928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528967" y="954341"/>
            <a:ext cx="9144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6671556" y="936786"/>
            <a:ext cx="865632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7600" y="4800600"/>
            <a:ext cx="58928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1087902" y="-815922"/>
            <a:ext cx="2185183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25089" y="21103"/>
            <a:ext cx="2269588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243842" y="1055077"/>
            <a:ext cx="1500956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350498" y="-54"/>
            <a:ext cx="10841503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914144" y="274638"/>
            <a:ext cx="999744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914144" y="1447800"/>
            <a:ext cx="999744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66AE44AD-1453-497F-BA09-00FDFD1DA480}" type="datetime1">
              <a:rPr lang="en-US" smtClean="0"/>
              <a:pPr/>
              <a:t>9/21/2017</a:t>
            </a:fld>
            <a:endParaRPr lang="pl-PL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pl-PL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63D43337-2D90-4810-A81F-F3BCCFBC3F23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5" name="Rectangle 14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  <p:sldLayoutId id="2147483882" r:id="rId2"/>
    <p:sldLayoutId id="2147483883" r:id="rId3"/>
    <p:sldLayoutId id="2147483884" r:id="rId4"/>
    <p:sldLayoutId id="2147483885" r:id="rId5"/>
    <p:sldLayoutId id="2147483886" r:id="rId6"/>
    <p:sldLayoutId id="2147483887" r:id="rId7"/>
    <p:sldLayoutId id="2147483888" r:id="rId8"/>
    <p:sldLayoutId id="2147483889" r:id="rId9"/>
    <p:sldLayoutId id="2147483890" r:id="rId10"/>
    <p:sldLayoutId id="2147483891" r:id="rId11"/>
    <p:sldLayoutId id="2147483892" r:id="rId12"/>
  </p:sldLayoutIdLst>
  <p:transition spd="slow">
    <p:wipe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89327" y="-61786"/>
            <a:ext cx="4017963" cy="347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361186" y="2831592"/>
            <a:ext cx="9563279" cy="1828800"/>
          </a:xfrm>
        </p:spPr>
        <p:txBody>
          <a:bodyPr>
            <a:normAutofit/>
          </a:bodyPr>
          <a:lstStyle/>
          <a:p>
            <a:pPr algn="ctr"/>
            <a:r>
              <a:rPr lang="pl-PL" sz="5400" b="1" dirty="0" smtClean="0"/>
              <a:t>Egzamin maturalny</a:t>
            </a:r>
            <a:endParaRPr lang="pl-PL" sz="5400" b="1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446529" y="5166360"/>
            <a:ext cx="9511763" cy="838200"/>
          </a:xfrm>
        </p:spPr>
        <p:txBody>
          <a:bodyPr>
            <a:normAutofit/>
          </a:bodyPr>
          <a:lstStyle/>
          <a:p>
            <a:pPr algn="ctr"/>
            <a:r>
              <a:rPr lang="pl-PL" b="1" dirty="0" smtClean="0"/>
              <a:t>Sesja 2018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xmlns="" val="50676145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152403" y="116344"/>
            <a:ext cx="11887199" cy="1560056"/>
          </a:xfrm>
          <a:solidFill>
            <a:srgbClr val="FFFFFF"/>
          </a:solidFill>
          <a:ln cmpd="thickThin">
            <a:solidFill>
              <a:srgbClr val="002060"/>
            </a:solidFill>
            <a:round/>
          </a:ln>
        </p:spPr>
        <p:txBody>
          <a:bodyPr>
            <a:noAutofit/>
          </a:bodyPr>
          <a:lstStyle/>
          <a:p>
            <a:r>
              <a:rPr lang="pl-PL" sz="2800" b="1" cap="all" dirty="0">
                <a:solidFill>
                  <a:srgbClr val="002060"/>
                </a:solidFill>
              </a:rPr>
              <a:t>WNIOSEK ZDAJĄCEGO / RODZICA ZDAJĄCEGO</a:t>
            </a:r>
            <a:br>
              <a:rPr lang="pl-PL" sz="2800" b="1" cap="all" dirty="0">
                <a:solidFill>
                  <a:srgbClr val="002060"/>
                </a:solidFill>
              </a:rPr>
            </a:br>
            <a:r>
              <a:rPr lang="pl-PL" sz="2800" b="1" cap="all" dirty="0">
                <a:solidFill>
                  <a:srgbClr val="002060"/>
                </a:solidFill>
              </a:rPr>
              <a:t>O PRZYSTĄPIENIE DO EGZAMINU MATURALNEGO </a:t>
            </a:r>
            <a:r>
              <a:rPr lang="pl-PL" sz="2800" b="1" cap="all" dirty="0" smtClean="0">
                <a:solidFill>
                  <a:srgbClr val="002060"/>
                </a:solidFill>
              </a:rPr>
              <a:t/>
            </a:r>
            <a:br>
              <a:rPr lang="pl-PL" sz="2800" b="1" cap="all" dirty="0" smtClean="0">
                <a:solidFill>
                  <a:srgbClr val="002060"/>
                </a:solidFill>
              </a:rPr>
            </a:br>
            <a:r>
              <a:rPr lang="pl-PL" sz="2800" b="1" cap="all" dirty="0" smtClean="0">
                <a:solidFill>
                  <a:srgbClr val="002060"/>
                </a:solidFill>
              </a:rPr>
              <a:t>W </a:t>
            </a:r>
            <a:r>
              <a:rPr lang="pl-PL" sz="2800" b="1" u="sng" cap="all" dirty="0">
                <a:solidFill>
                  <a:srgbClr val="002060"/>
                </a:solidFill>
              </a:rPr>
              <a:t>TERMINIE DODATKOWYM </a:t>
            </a:r>
            <a:r>
              <a:rPr lang="pl-PL" sz="2800" b="1" u="sng" cap="all" dirty="0" smtClean="0">
                <a:solidFill>
                  <a:srgbClr val="002060"/>
                </a:solidFill>
              </a:rPr>
              <a:t> </a:t>
            </a:r>
            <a:r>
              <a:rPr lang="pl-PL" sz="2800" b="1" cap="all" dirty="0" smtClean="0">
                <a:solidFill>
                  <a:srgbClr val="002060"/>
                </a:solidFill>
              </a:rPr>
              <a:t>w sytuacjach awaryjnych</a:t>
            </a:r>
            <a:endParaRPr lang="pl-PL" sz="2800" b="1" cap="all" dirty="0">
              <a:solidFill>
                <a:srgbClr val="002060"/>
              </a:solidFill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11701223" y="6488670"/>
            <a:ext cx="490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112572C-69A9-4285-A2FF-A183DD6CBA1A}" type="slidenum">
              <a:rPr lang="pl-PL" b="1">
                <a:solidFill>
                  <a:srgbClr val="0070C0"/>
                </a:solidFill>
              </a:rPr>
              <a:pPr/>
              <a:t>10</a:t>
            </a:fld>
            <a:endParaRPr lang="pl-PL" b="1" dirty="0">
              <a:solidFill>
                <a:srgbClr val="0070C0"/>
              </a:solidFill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152403" y="1964354"/>
            <a:ext cx="1188719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indent="-457189">
              <a:buFont typeface="Arial" panose="020B0604020202020204" pitchFamily="34" charset="0"/>
              <a:buChar char="•"/>
            </a:pPr>
            <a:r>
              <a:rPr lang="pl-PL" sz="2800" b="1" dirty="0">
                <a:solidFill>
                  <a:srgbClr val="FF0000"/>
                </a:solidFill>
              </a:rPr>
              <a:t>załącznik 6. </a:t>
            </a:r>
            <a:endParaRPr lang="pl-PL" sz="2800" b="1" dirty="0" smtClean="0">
              <a:solidFill>
                <a:srgbClr val="FF0000"/>
              </a:solidFill>
            </a:endParaRP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pl-PL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absolwent </a:t>
            </a:r>
            <a:r>
              <a:rPr lang="pl-PL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lub jego rodzice</a:t>
            </a:r>
            <a:r>
              <a:rPr lang="pl-PL" sz="2800" dirty="0"/>
              <a:t> składają wniosek </a:t>
            </a:r>
            <a:r>
              <a:rPr lang="pl-PL" sz="2800" dirty="0">
                <a:solidFill>
                  <a:srgbClr val="FF0000"/>
                </a:solidFill>
              </a:rPr>
              <a:t>nie później niż w dniu, w którym odbywa się egzamin maturalny</a:t>
            </a:r>
            <a:r>
              <a:rPr lang="pl-PL" sz="2800" dirty="0"/>
              <a:t> z danego </a:t>
            </a:r>
            <a:r>
              <a:rPr lang="pl-PL" sz="2800" dirty="0" smtClean="0"/>
              <a:t>przedmiotu</a:t>
            </a:r>
            <a:endParaRPr lang="pl-PL" sz="2800" dirty="0"/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pl-PL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dyrektor szkoły </a:t>
            </a:r>
            <a:r>
              <a:rPr lang="pl-PL" sz="2800" dirty="0"/>
              <a:t>przekazuje wniosek wraz z załączonymi do niego dokumentami dyrektorowi okręgowej komisji egzaminacyjnej </a:t>
            </a:r>
            <a:r>
              <a:rPr lang="pl-PL" sz="2800" dirty="0">
                <a:solidFill>
                  <a:srgbClr val="FF0000"/>
                </a:solidFill>
              </a:rPr>
              <a:t>nie później niż następnego dnia po otrzymaniu wniosku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pl-PL" sz="2800" dirty="0"/>
              <a:t>d</a:t>
            </a:r>
            <a:r>
              <a:rPr lang="pl-PL" sz="2800" dirty="0" smtClean="0"/>
              <a:t>yrektor </a:t>
            </a:r>
            <a:r>
              <a:rPr lang="pl-PL" sz="2800" dirty="0"/>
              <a:t>OKE rozpatruje wniosek w terminie 2 dni od dnia jego </a:t>
            </a:r>
            <a:r>
              <a:rPr lang="pl-PL" sz="2800" dirty="0" smtClean="0"/>
              <a:t>otrzymania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pl-PL" sz="2800" dirty="0" smtClean="0"/>
              <a:t>rozstrzygnięcie </a:t>
            </a:r>
            <a:r>
              <a:rPr lang="pl-PL" sz="2800" dirty="0"/>
              <a:t>dyrektora okręgowej komisji egzaminacyjnej jest </a:t>
            </a:r>
            <a:r>
              <a:rPr lang="pl-PL" sz="2800" dirty="0" smtClean="0"/>
              <a:t>ostateczne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pl-PL" sz="2800" dirty="0" smtClean="0"/>
              <a:t>Termin dodatkowy </a:t>
            </a:r>
            <a:r>
              <a:rPr lang="pl-PL" sz="2800" dirty="0" smtClean="0">
                <a:solidFill>
                  <a:srgbClr val="FF0000"/>
                </a:solidFill>
              </a:rPr>
              <a:t>4-20 czerwca 2018r.</a:t>
            </a:r>
            <a:endParaRPr lang="pl-PL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612871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152401" y="165114"/>
            <a:ext cx="11887199" cy="534587"/>
          </a:xfrm>
          <a:solidFill>
            <a:srgbClr val="FFFFFF"/>
          </a:solidFill>
          <a:ln cmpd="thickThin">
            <a:solidFill>
              <a:srgbClr val="002060"/>
            </a:solidFill>
            <a:round/>
          </a:ln>
        </p:spPr>
        <p:txBody>
          <a:bodyPr>
            <a:normAutofit fontScale="90000"/>
          </a:bodyPr>
          <a:lstStyle/>
          <a:p>
            <a:r>
              <a:rPr lang="pl-PL" sz="2800" b="1" cap="all" dirty="0">
                <a:solidFill>
                  <a:srgbClr val="002060"/>
                </a:solidFill>
              </a:rPr>
              <a:t>termin </a:t>
            </a:r>
            <a:r>
              <a:rPr lang="pl-PL" sz="2800" b="1" cap="all" dirty="0" smtClean="0">
                <a:solidFill>
                  <a:srgbClr val="002060"/>
                </a:solidFill>
              </a:rPr>
              <a:t>poprawkowy </a:t>
            </a:r>
            <a:r>
              <a:rPr lang="pl-PL" sz="3200" b="1" dirty="0" smtClean="0">
                <a:solidFill>
                  <a:srgbClr val="FF0000"/>
                </a:solidFill>
              </a:rPr>
              <a:t>21 sierpnia 2018 </a:t>
            </a:r>
            <a:r>
              <a:rPr lang="pl-PL" sz="3200" b="1" dirty="0" err="1" smtClean="0">
                <a:solidFill>
                  <a:srgbClr val="FF0000"/>
                </a:solidFill>
              </a:rPr>
              <a:t>godz</a:t>
            </a:r>
            <a:r>
              <a:rPr lang="pl-PL" sz="3200" b="1" dirty="0" smtClean="0">
                <a:solidFill>
                  <a:srgbClr val="FF0000"/>
                </a:solidFill>
              </a:rPr>
              <a:t> 9:00 </a:t>
            </a:r>
            <a:r>
              <a:rPr lang="pl-PL" sz="2800" b="1" cap="all" dirty="0" smtClean="0">
                <a:solidFill>
                  <a:srgbClr val="002060"/>
                </a:solidFill>
              </a:rPr>
              <a:t>w szkole</a:t>
            </a:r>
            <a:endParaRPr lang="pl-PL" sz="2800" b="1" cap="all" dirty="0">
              <a:solidFill>
                <a:srgbClr val="002060"/>
              </a:solidFill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11701223" y="6488670"/>
            <a:ext cx="490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112572C-69A9-4285-A2FF-A183DD6CBA1A}" type="slidenum">
              <a:rPr lang="pl-PL" b="1">
                <a:solidFill>
                  <a:srgbClr val="0070C0"/>
                </a:solidFill>
              </a:rPr>
              <a:pPr/>
              <a:t>11</a:t>
            </a:fld>
            <a:endParaRPr lang="pl-PL" b="1" dirty="0">
              <a:solidFill>
                <a:srgbClr val="0070C0"/>
              </a:solidFill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152402" y="1126420"/>
            <a:ext cx="1188719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891" indent="-342891">
              <a:buFont typeface="Arial" panose="020B0604020202020204" pitchFamily="34" charset="0"/>
              <a:buChar char="•"/>
            </a:pPr>
            <a:r>
              <a:rPr lang="pl-PL" sz="2800" dirty="0"/>
              <a:t>do terminu poprawkowego może przystąpić absolwent, pod warunkiem że:  </a:t>
            </a:r>
          </a:p>
          <a:p>
            <a:pPr marL="742932" lvl="1" indent="-285744" algn="just">
              <a:buFont typeface="Arial" panose="020B0604020202020204" pitchFamily="34" charset="0"/>
              <a:buChar char="•"/>
            </a:pPr>
            <a:r>
              <a:rPr lang="pl-PL" sz="2800" dirty="0"/>
              <a:t>przystąpił do wszystkich egzaminów obowiązkowych</a:t>
            </a:r>
          </a:p>
          <a:p>
            <a:pPr marL="742932" lvl="1" indent="-285744" algn="just">
              <a:buFont typeface="Arial" panose="020B0604020202020204" pitchFamily="34" charset="0"/>
              <a:buChar char="•"/>
            </a:pPr>
            <a:r>
              <a:rPr lang="pl-PL" sz="2800" dirty="0"/>
              <a:t>żaden egzamin obowiązkowy nie był unieważniony</a:t>
            </a:r>
            <a:endParaRPr lang="en-GB" sz="2800" dirty="0"/>
          </a:p>
          <a:p>
            <a:pPr marL="742932" lvl="1" indent="-285744" algn="just">
              <a:buFont typeface="Arial" panose="020B0604020202020204" pitchFamily="34" charset="0"/>
              <a:buChar char="•"/>
            </a:pPr>
            <a:r>
              <a:rPr lang="pl-PL" sz="2800" dirty="0"/>
              <a:t>przystąpił do egzaminu z co najmniej </a:t>
            </a:r>
            <a:r>
              <a:rPr lang="pl-PL" sz="2800" dirty="0" smtClean="0"/>
              <a:t>1przedmiotu </a:t>
            </a:r>
            <a:r>
              <a:rPr lang="pl-PL" sz="2800" dirty="0"/>
              <a:t>dodatkowego i egzamin ten nie był unieważniony</a:t>
            </a:r>
          </a:p>
          <a:p>
            <a:pPr marL="742932" lvl="1" indent="-285744" algn="just">
              <a:buFont typeface="Arial" panose="020B0604020202020204" pitchFamily="34" charset="0"/>
              <a:buChar char="•"/>
            </a:pPr>
            <a:r>
              <a:rPr lang="pl-PL" sz="2800" u="sng" dirty="0">
                <a:solidFill>
                  <a:srgbClr val="FF0000"/>
                </a:solidFill>
              </a:rPr>
              <a:t>NIE ZDAŁ WYŁĄCZNIE 1 EGZAMINU </a:t>
            </a:r>
            <a:r>
              <a:rPr lang="pl-PL" sz="2800" u="sng" dirty="0" smtClean="0">
                <a:solidFill>
                  <a:srgbClr val="FF0000"/>
                </a:solidFill>
              </a:rPr>
              <a:t>obowiązkowego w </a:t>
            </a:r>
            <a:r>
              <a:rPr lang="pl-PL" sz="2800" u="sng" dirty="0" err="1" smtClean="0">
                <a:solidFill>
                  <a:srgbClr val="FF0000"/>
                </a:solidFill>
              </a:rPr>
              <a:t>częsci</a:t>
            </a:r>
            <a:r>
              <a:rPr lang="pl-PL" sz="2800" u="sng" dirty="0" smtClean="0">
                <a:solidFill>
                  <a:srgbClr val="FF0000"/>
                </a:solidFill>
              </a:rPr>
              <a:t> ustnej lub pisemnej</a:t>
            </a:r>
            <a:endParaRPr lang="pl-PL" sz="2800" u="sng" dirty="0">
              <a:solidFill>
                <a:srgbClr val="FF0000"/>
              </a:solidFill>
            </a:endParaRPr>
          </a:p>
          <a:p>
            <a:pPr marL="342891" indent="-342891">
              <a:buFont typeface="Arial" panose="020B0604020202020204" pitchFamily="34" charset="0"/>
              <a:buChar char="•"/>
            </a:pPr>
            <a:r>
              <a:rPr lang="pl-PL" sz="2800" dirty="0"/>
              <a:t>nie później </a:t>
            </a:r>
            <a:r>
              <a:rPr lang="pl-PL" sz="2800" b="1" dirty="0">
                <a:solidFill>
                  <a:srgbClr val="FF0000"/>
                </a:solidFill>
              </a:rPr>
              <a:t>niż do </a:t>
            </a:r>
            <a:r>
              <a:rPr lang="pl-PL" sz="2800" b="1" dirty="0" smtClean="0">
                <a:solidFill>
                  <a:srgbClr val="FF0000"/>
                </a:solidFill>
              </a:rPr>
              <a:t>10 </a:t>
            </a:r>
            <a:r>
              <a:rPr lang="pl-PL" sz="2800" b="1" dirty="0">
                <a:solidFill>
                  <a:srgbClr val="FF0000"/>
                </a:solidFill>
              </a:rPr>
              <a:t>lipca </a:t>
            </a:r>
            <a:r>
              <a:rPr lang="pl-PL" sz="2800" b="1" dirty="0" smtClean="0">
                <a:solidFill>
                  <a:srgbClr val="FF0000"/>
                </a:solidFill>
              </a:rPr>
              <a:t>2018 </a:t>
            </a:r>
            <a:r>
              <a:rPr lang="pl-PL" sz="2800" b="1" dirty="0">
                <a:solidFill>
                  <a:srgbClr val="FF0000"/>
                </a:solidFill>
              </a:rPr>
              <a:t>r. </a:t>
            </a:r>
            <a:r>
              <a:rPr lang="pl-PL" sz="2800" dirty="0"/>
              <a:t>absolwent składa dyrektorowi szkoły pisemne oświadczenie o zamiarze przystąpienia do egzaminu maturalnego </a:t>
            </a:r>
            <a:r>
              <a:rPr lang="pl-PL" sz="2800" dirty="0" smtClean="0"/>
              <a:t>z </a:t>
            </a:r>
            <a:r>
              <a:rPr lang="pl-PL" sz="2800" dirty="0"/>
              <a:t>danego przedmiotu w terminie poprawkowym </a:t>
            </a:r>
            <a:r>
              <a:rPr lang="pl-PL" sz="2800" b="1" dirty="0"/>
              <a:t>(załącznik 7a)</a:t>
            </a:r>
            <a:r>
              <a:rPr lang="pl-PL" sz="2800" dirty="0"/>
              <a:t>, zgodnie z deklaracją </a:t>
            </a:r>
            <a:r>
              <a:rPr lang="pl-PL" sz="2800" dirty="0" smtClean="0"/>
              <a:t>ostateczną.</a:t>
            </a:r>
          </a:p>
          <a:p>
            <a:pPr marL="342891" indent="-342891">
              <a:buFont typeface="Arial" panose="020B0604020202020204" pitchFamily="34" charset="0"/>
              <a:buChar char="•"/>
            </a:pPr>
            <a:r>
              <a:rPr lang="pl-PL" sz="2800" b="1" u="sng" dirty="0" smtClean="0">
                <a:solidFill>
                  <a:srgbClr val="FF0000"/>
                </a:solidFill>
              </a:rPr>
              <a:t>Odbiór świadectw - 11 września 2018r</a:t>
            </a:r>
            <a:endParaRPr lang="pl-PL" sz="28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4347349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150315" y="162841"/>
            <a:ext cx="11887199" cy="1089765"/>
          </a:xfrm>
          <a:solidFill>
            <a:srgbClr val="FFFFFF"/>
          </a:solidFill>
          <a:ln cmpd="thickThin">
            <a:solidFill>
              <a:srgbClr val="002060"/>
            </a:solidFill>
            <a:round/>
          </a:ln>
        </p:spPr>
        <p:txBody>
          <a:bodyPr>
            <a:normAutofit/>
          </a:bodyPr>
          <a:lstStyle/>
          <a:p>
            <a:pPr algn="ctr"/>
            <a:r>
              <a:rPr lang="pl-PL" sz="2800" b="1" cap="all" dirty="0">
                <a:solidFill>
                  <a:srgbClr val="002060"/>
                </a:solidFill>
              </a:rPr>
              <a:t>zgłaszanie </a:t>
            </a:r>
            <a:r>
              <a:rPr lang="pl-PL" sz="2800" b="1" cap="all" dirty="0" smtClean="0">
                <a:solidFill>
                  <a:srgbClr val="002060"/>
                </a:solidFill>
              </a:rPr>
              <a:t>zastrzeżeń przez </a:t>
            </a:r>
            <a:r>
              <a:rPr lang="pl-PL" sz="2800" b="1" cap="all" dirty="0">
                <a:solidFill>
                  <a:srgbClr val="002060"/>
                </a:solidFill>
              </a:rPr>
              <a:t>zdających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59414" y="1709759"/>
            <a:ext cx="11887199" cy="5148241"/>
          </a:xfrm>
        </p:spPr>
        <p:txBody>
          <a:bodyPr>
            <a:normAutofit/>
          </a:bodyPr>
          <a:lstStyle/>
          <a:p>
            <a:r>
              <a:rPr lang="pl-PL" sz="3200" dirty="0" smtClean="0"/>
              <a:t>absolwent może zgłosić zastrzeżenia w </a:t>
            </a:r>
            <a:r>
              <a:rPr lang="pl-PL" sz="3200" dirty="0"/>
              <a:t>terminie 2 dni roboczych od dnia przeprowadzenia egzaminu </a:t>
            </a:r>
            <a:r>
              <a:rPr lang="pl-PL" sz="3200" dirty="0" smtClean="0"/>
              <a:t>(</a:t>
            </a:r>
            <a:r>
              <a:rPr lang="pl-PL" sz="3200" b="1" dirty="0" smtClean="0">
                <a:solidFill>
                  <a:srgbClr val="FF0000"/>
                </a:solidFill>
              </a:rPr>
              <a:t>na</a:t>
            </a:r>
            <a:r>
              <a:rPr lang="pl-PL" sz="3200" dirty="0" smtClean="0"/>
              <a:t> </a:t>
            </a:r>
            <a:r>
              <a:rPr lang="pl-PL" sz="3200" b="1" dirty="0">
                <a:solidFill>
                  <a:srgbClr val="FF0000"/>
                </a:solidFill>
              </a:rPr>
              <a:t>załączniku </a:t>
            </a:r>
            <a:r>
              <a:rPr lang="pl-PL" sz="3200" b="1" dirty="0" smtClean="0">
                <a:solidFill>
                  <a:srgbClr val="FF0000"/>
                </a:solidFill>
              </a:rPr>
              <a:t>22a), </a:t>
            </a:r>
            <a:r>
              <a:rPr lang="pl-PL" sz="3200" dirty="0" smtClean="0"/>
              <a:t>jeśli uzna, że w trakcie egzaminu zostały naruszone przepisy</a:t>
            </a:r>
            <a:endParaRPr lang="pl-PL" sz="3200" dirty="0"/>
          </a:p>
          <a:p>
            <a:r>
              <a:rPr lang="pl-PL" sz="3200" dirty="0"/>
              <a:t>termin rozpatrzenia przez OKE - 7 dni</a:t>
            </a:r>
          </a:p>
          <a:p>
            <a:r>
              <a:rPr lang="pl-PL" sz="3200" dirty="0"/>
              <a:t>odwołanie do CKE od rozstrzygnięcia dyrektora OKE w ciągu 3 dni </a:t>
            </a:r>
            <a:r>
              <a:rPr lang="pl-PL" sz="3200" dirty="0" smtClean="0"/>
              <a:t>(</a:t>
            </a:r>
            <a:r>
              <a:rPr lang="pl-PL" sz="3200" b="1" dirty="0" smtClean="0">
                <a:solidFill>
                  <a:srgbClr val="FF0000"/>
                </a:solidFill>
              </a:rPr>
              <a:t>na</a:t>
            </a:r>
            <a:r>
              <a:rPr lang="pl-PL" sz="3200" dirty="0" smtClean="0"/>
              <a:t> </a:t>
            </a:r>
            <a:r>
              <a:rPr lang="pl-PL" sz="3200" b="1" dirty="0">
                <a:solidFill>
                  <a:srgbClr val="FF0000"/>
                </a:solidFill>
              </a:rPr>
              <a:t>załączniku </a:t>
            </a:r>
            <a:r>
              <a:rPr lang="pl-PL" sz="3200" b="1" dirty="0" smtClean="0">
                <a:solidFill>
                  <a:srgbClr val="FF0000"/>
                </a:solidFill>
              </a:rPr>
              <a:t>22c)</a:t>
            </a:r>
            <a:endParaRPr lang="pl-PL" sz="3200" b="1" dirty="0">
              <a:solidFill>
                <a:srgbClr val="FF0000"/>
              </a:solidFill>
            </a:endParaRPr>
          </a:p>
          <a:p>
            <a:r>
              <a:rPr lang="pl-PL" sz="3200" dirty="0"/>
              <a:t>termin rozpatrzenia przez CKE – 7 dni</a:t>
            </a:r>
          </a:p>
          <a:p>
            <a:endParaRPr lang="pl-PL" dirty="0"/>
          </a:p>
        </p:txBody>
      </p:sp>
      <p:sp>
        <p:nvSpPr>
          <p:cNvPr id="7" name="pole tekstowe 6"/>
          <p:cNvSpPr txBox="1"/>
          <p:nvPr/>
        </p:nvSpPr>
        <p:spPr>
          <a:xfrm>
            <a:off x="11701223" y="6488670"/>
            <a:ext cx="490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112572C-69A9-4285-A2FF-A183DD6CBA1A}" type="slidenum">
              <a:rPr lang="pl-PL" b="1">
                <a:solidFill>
                  <a:srgbClr val="0070C0"/>
                </a:solidFill>
              </a:rPr>
              <a:pPr/>
              <a:t>12</a:t>
            </a:fld>
            <a:endParaRPr lang="pl-PL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9617762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150315" y="162841"/>
            <a:ext cx="11887199" cy="762447"/>
          </a:xfrm>
          <a:solidFill>
            <a:srgbClr val="FFFFFF"/>
          </a:solidFill>
          <a:ln cmpd="thickThin">
            <a:solidFill>
              <a:srgbClr val="002060"/>
            </a:solidFill>
            <a:round/>
          </a:ln>
        </p:spPr>
        <p:txBody>
          <a:bodyPr>
            <a:normAutofit/>
          </a:bodyPr>
          <a:lstStyle/>
          <a:p>
            <a:pPr algn="ctr"/>
            <a:r>
              <a:rPr lang="pl-PL" sz="3100" b="1" cap="all" dirty="0">
                <a:solidFill>
                  <a:srgbClr val="002060"/>
                </a:solidFill>
              </a:rPr>
              <a:t>unieważnienia</a:t>
            </a:r>
            <a:endParaRPr lang="pl-PL" sz="2000" b="1" cap="all" dirty="0">
              <a:solidFill>
                <a:srgbClr val="002060"/>
              </a:solidFill>
            </a:endParaRP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186891" y="1011936"/>
            <a:ext cx="11887199" cy="5380982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pl-PL" sz="1800" dirty="0" smtClean="0"/>
          </a:p>
          <a:p>
            <a:pPr marL="0" indent="0">
              <a:buNone/>
            </a:pPr>
            <a:endParaRPr lang="pl-PL" sz="1800" dirty="0"/>
          </a:p>
          <a:p>
            <a:pPr marL="0" indent="0">
              <a:buNone/>
            </a:pPr>
            <a:r>
              <a:rPr lang="pl-PL" sz="2400" dirty="0" smtClean="0"/>
              <a:t> Uczeń</a:t>
            </a:r>
            <a:r>
              <a:rPr lang="pl-PL" sz="2400" dirty="0"/>
              <a:t>, słuchacz albo absolwent </a:t>
            </a:r>
            <a:r>
              <a:rPr lang="pl-PL" sz="2400" b="1" dirty="0"/>
              <a:t>samodzielnie rozwiązuje zadania</a:t>
            </a:r>
            <a:r>
              <a:rPr lang="pl-PL" sz="2400" dirty="0"/>
              <a:t> zawarte w arkuszu egzaminacyjnym, w szczególności </a:t>
            </a:r>
            <a:r>
              <a:rPr lang="pl-PL" sz="2400" b="1" dirty="0">
                <a:solidFill>
                  <a:srgbClr val="FF0000"/>
                </a:solidFill>
              </a:rPr>
              <a:t>tworzy własny tekst lub własne rozwiązania </a:t>
            </a:r>
            <a:r>
              <a:rPr lang="pl-PL" sz="2400" dirty="0"/>
              <a:t>zadań w czasie trwania egzaminu maturalnego</a:t>
            </a:r>
            <a:r>
              <a:rPr lang="pl-PL" sz="2400" dirty="0" smtClean="0"/>
              <a:t>.</a:t>
            </a:r>
          </a:p>
          <a:p>
            <a:pPr marL="0" indent="0">
              <a:buNone/>
            </a:pPr>
            <a:r>
              <a:rPr lang="pl-PL" sz="2400" b="1" u="sng" dirty="0"/>
              <a:t>Powody unieważnienia egzaminu maturalnego:</a:t>
            </a:r>
          </a:p>
          <a:p>
            <a:r>
              <a:rPr lang="pl-PL" sz="2400" b="1" dirty="0"/>
              <a:t>niesamodzielne rozwiązania </a:t>
            </a:r>
            <a:r>
              <a:rPr lang="pl-PL" sz="2400" dirty="0"/>
              <a:t>zadań</a:t>
            </a:r>
          </a:p>
          <a:p>
            <a:r>
              <a:rPr lang="pl-PL" sz="2400" dirty="0"/>
              <a:t>występowanie w pracy egzaminacyjnej ucznia </a:t>
            </a:r>
            <a:r>
              <a:rPr lang="pl-PL" sz="2400" b="1" dirty="0"/>
              <a:t>jednakowych sformułowań </a:t>
            </a:r>
            <a:r>
              <a:rPr lang="pl-PL" sz="2400" dirty="0"/>
              <a:t>wskazujących na udostępnianie/korzystanie z rozwiązań innego ucznia</a:t>
            </a:r>
          </a:p>
          <a:p>
            <a:r>
              <a:rPr lang="pl-PL" sz="2400" dirty="0"/>
              <a:t>zgłoszenie </a:t>
            </a:r>
            <a:r>
              <a:rPr lang="pl-PL" sz="2400" b="1" dirty="0"/>
              <a:t>zastrzeżeń</a:t>
            </a:r>
            <a:r>
              <a:rPr lang="pl-PL" sz="2400" dirty="0"/>
              <a:t> związanych </a:t>
            </a:r>
            <a:r>
              <a:rPr lang="pl-PL" sz="2400" dirty="0" smtClean="0"/>
              <a:t>z przeprowadzeniem </a:t>
            </a:r>
            <a:r>
              <a:rPr lang="pl-PL" sz="2400" dirty="0"/>
              <a:t>egzaminu maturalnego </a:t>
            </a:r>
          </a:p>
          <a:p>
            <a:r>
              <a:rPr lang="pl-PL" sz="2400" dirty="0"/>
              <a:t>zaistnienie okoliczności prowadzących do </a:t>
            </a:r>
            <a:r>
              <a:rPr lang="pl-PL" sz="2400" b="1" dirty="0"/>
              <a:t>naruszenia przepisów</a:t>
            </a:r>
            <a:r>
              <a:rPr lang="pl-PL" sz="2400" dirty="0"/>
              <a:t> dotyczących przeprowadzania egzaminu</a:t>
            </a:r>
          </a:p>
          <a:p>
            <a:r>
              <a:rPr lang="pl-PL" sz="2400" dirty="0"/>
              <a:t>niemożność ustalenia wyników z powodu </a:t>
            </a:r>
            <a:r>
              <a:rPr lang="pl-PL" sz="2400" b="1" dirty="0"/>
              <a:t>zaginięcia</a:t>
            </a: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>lub </a:t>
            </a:r>
            <a:r>
              <a:rPr lang="pl-PL" sz="2400" b="1" dirty="0"/>
              <a:t>zniszczenia</a:t>
            </a:r>
            <a:r>
              <a:rPr lang="pl-PL" sz="2400" dirty="0"/>
              <a:t> pracy egzaminacyjnej</a:t>
            </a:r>
          </a:p>
          <a:p>
            <a:pPr marL="0" indent="0">
              <a:buNone/>
            </a:pPr>
            <a:endParaRPr lang="pl-PL" sz="1800" dirty="0"/>
          </a:p>
          <a:p>
            <a:pPr marL="0" indent="0">
              <a:buNone/>
            </a:pPr>
            <a:endParaRPr lang="pl-PL" sz="1800" dirty="0" smtClean="0"/>
          </a:p>
        </p:txBody>
      </p:sp>
      <p:sp>
        <p:nvSpPr>
          <p:cNvPr id="7" name="pole tekstowe 6"/>
          <p:cNvSpPr txBox="1"/>
          <p:nvPr/>
        </p:nvSpPr>
        <p:spPr>
          <a:xfrm>
            <a:off x="11701223" y="6488670"/>
            <a:ext cx="490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112572C-69A9-4285-A2FF-A183DD6CBA1A}" type="slidenum">
              <a:rPr lang="pl-PL" b="1">
                <a:solidFill>
                  <a:srgbClr val="0070C0"/>
                </a:solidFill>
              </a:rPr>
              <a:pPr/>
              <a:t>13</a:t>
            </a:fld>
            <a:endParaRPr lang="pl-PL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8218165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150315" y="162841"/>
            <a:ext cx="11887199" cy="762447"/>
          </a:xfrm>
          <a:solidFill>
            <a:srgbClr val="FFFFFF"/>
          </a:solidFill>
          <a:ln cmpd="thickThin">
            <a:solidFill>
              <a:srgbClr val="002060"/>
            </a:solidFill>
            <a:round/>
          </a:ln>
        </p:spPr>
        <p:txBody>
          <a:bodyPr>
            <a:normAutofit fontScale="90000"/>
          </a:bodyPr>
          <a:lstStyle/>
          <a:p>
            <a:r>
              <a:rPr lang="pl-PL" sz="3100" b="1" cap="all" dirty="0" smtClean="0">
                <a:solidFill>
                  <a:srgbClr val="002060"/>
                </a:solidFill>
              </a:rPr>
              <a:t>Unieważnienia podczas sprawdzania pracy egzaminacyjnej</a:t>
            </a:r>
            <a:endParaRPr lang="pl-PL" sz="2000" b="1" cap="all" dirty="0">
              <a:solidFill>
                <a:srgbClr val="002060"/>
              </a:solidFill>
            </a:endParaRP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150315" y="1072895"/>
            <a:ext cx="11887199" cy="5600439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pl-PL" sz="1800" dirty="0" smtClean="0"/>
          </a:p>
          <a:p>
            <a:pPr marL="0" indent="0">
              <a:buNone/>
            </a:pPr>
            <a:endParaRPr lang="pl-PL" sz="1400" dirty="0"/>
          </a:p>
          <a:p>
            <a:r>
              <a:rPr lang="pl-PL" sz="2400" dirty="0"/>
              <a:t>absolwent otrzymuje </a:t>
            </a:r>
            <a:r>
              <a:rPr lang="pl-PL" sz="2400" b="1" dirty="0"/>
              <a:t>informację o zamiarze </a:t>
            </a:r>
            <a:r>
              <a:rPr lang="pl-PL" sz="2400" dirty="0"/>
              <a:t>unieważnienia </a:t>
            </a: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>
                <a:solidFill>
                  <a:srgbClr val="FF0000"/>
                </a:solidFill>
              </a:rPr>
              <a:t>(</a:t>
            </a:r>
            <a:r>
              <a:rPr lang="pl-PL" sz="2400" dirty="0">
                <a:solidFill>
                  <a:srgbClr val="FF0000"/>
                </a:solidFill>
              </a:rPr>
              <a:t>za pośrednictwem dyrektora szkoły)</a:t>
            </a:r>
          </a:p>
          <a:p>
            <a:r>
              <a:rPr lang="pl-PL" sz="2400" dirty="0"/>
              <a:t>absolwent może złożyć </a:t>
            </a:r>
            <a:r>
              <a:rPr lang="pl-PL" sz="2400" b="1" dirty="0"/>
              <a:t>wniosek o wgląd do dokumentacji </a:t>
            </a:r>
            <a:r>
              <a:rPr lang="pl-PL" sz="2400" dirty="0"/>
              <a:t>(</a:t>
            </a:r>
            <a:r>
              <a:rPr lang="pl-PL" sz="2400" b="1" dirty="0">
                <a:solidFill>
                  <a:srgbClr val="FF0000"/>
                </a:solidFill>
              </a:rPr>
              <a:t>załącznik 21b</a:t>
            </a:r>
            <a:r>
              <a:rPr lang="pl-PL" sz="2400" dirty="0"/>
              <a:t>) </a:t>
            </a: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>w </a:t>
            </a:r>
            <a:r>
              <a:rPr lang="pl-PL" sz="2400" dirty="0"/>
              <a:t>terminie 2 dni od otrzymania informacji</a:t>
            </a:r>
          </a:p>
          <a:p>
            <a:r>
              <a:rPr lang="pl-PL" sz="2400" dirty="0"/>
              <a:t>w terminie 7 dni dyrektor OKE umożliwia </a:t>
            </a:r>
            <a:r>
              <a:rPr lang="pl-PL" sz="2400" b="1" dirty="0"/>
              <a:t>zapoznanie się z dokumentacją</a:t>
            </a:r>
            <a:r>
              <a:rPr lang="pl-PL" sz="2400" dirty="0"/>
              <a:t>; </a:t>
            </a: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>absolwent </a:t>
            </a:r>
            <a:r>
              <a:rPr lang="pl-PL" sz="2400" dirty="0"/>
              <a:t>może złożyć </a:t>
            </a:r>
            <a:r>
              <a:rPr lang="pl-PL" sz="2400" b="1" dirty="0"/>
              <a:t>wyjaśnienia</a:t>
            </a:r>
          </a:p>
          <a:p>
            <a:r>
              <a:rPr lang="pl-PL" sz="2400" dirty="0"/>
              <a:t>dyrektor OKE </a:t>
            </a:r>
            <a:r>
              <a:rPr lang="pl-PL" sz="2400" b="1" dirty="0"/>
              <a:t>rozstrzyga o </a:t>
            </a:r>
            <a:r>
              <a:rPr lang="pl-PL" sz="2400" b="1" dirty="0" smtClean="0"/>
              <a:t>unieważnieniu</a:t>
            </a:r>
            <a:r>
              <a:rPr lang="pl-PL" sz="2400" dirty="0"/>
              <a:t> </a:t>
            </a:r>
            <a:r>
              <a:rPr lang="pl-PL" sz="2400" b="1" dirty="0" smtClean="0"/>
              <a:t>w terminie 14 dni ;</a:t>
            </a:r>
            <a:br>
              <a:rPr lang="pl-PL" sz="2400" b="1" dirty="0" smtClean="0"/>
            </a:br>
            <a:r>
              <a:rPr lang="pl-PL" sz="2400" dirty="0" smtClean="0"/>
              <a:t>przekazuje </a:t>
            </a:r>
            <a:r>
              <a:rPr lang="pl-PL" sz="2400" dirty="0"/>
              <a:t>absolwentowi pisemną informację wraz z </a:t>
            </a:r>
            <a:r>
              <a:rPr lang="pl-PL" sz="2400" b="1" dirty="0"/>
              <a:t>uzasadnieniem</a:t>
            </a:r>
          </a:p>
          <a:p>
            <a:r>
              <a:rPr lang="pl-PL" sz="2400" dirty="0"/>
              <a:t>absolwent może wnieść </a:t>
            </a:r>
            <a:r>
              <a:rPr lang="pl-PL" sz="2400" b="1" dirty="0"/>
              <a:t>do CKE zastrzeżenia </a:t>
            </a:r>
            <a:r>
              <a:rPr lang="pl-PL" sz="2400" dirty="0"/>
              <a:t>do rozstrzygnięcia dyrektora OKE (</a:t>
            </a:r>
            <a:r>
              <a:rPr lang="pl-PL" sz="2400" b="1" dirty="0">
                <a:solidFill>
                  <a:srgbClr val="FF0000"/>
                </a:solidFill>
              </a:rPr>
              <a:t>załącznik 21d</a:t>
            </a:r>
            <a:r>
              <a:rPr lang="pl-PL" sz="2400" dirty="0"/>
              <a:t>)</a:t>
            </a:r>
          </a:p>
          <a:p>
            <a:r>
              <a:rPr lang="pl-PL" sz="2400" b="1" dirty="0"/>
              <a:t>rozstrzygnięcie dyrektora CKE jest ostateczne</a:t>
            </a:r>
          </a:p>
          <a:p>
            <a:pPr marL="0" indent="0">
              <a:buNone/>
            </a:pPr>
            <a:endParaRPr lang="pl-PL" sz="1400" dirty="0"/>
          </a:p>
          <a:p>
            <a:pPr marL="0" indent="0">
              <a:buNone/>
            </a:pPr>
            <a:endParaRPr lang="pl-PL" sz="1800" dirty="0" smtClean="0"/>
          </a:p>
        </p:txBody>
      </p:sp>
      <p:sp>
        <p:nvSpPr>
          <p:cNvPr id="7" name="pole tekstowe 6"/>
          <p:cNvSpPr txBox="1"/>
          <p:nvPr/>
        </p:nvSpPr>
        <p:spPr>
          <a:xfrm>
            <a:off x="11701223" y="6488670"/>
            <a:ext cx="490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112572C-69A9-4285-A2FF-A183DD6CBA1A}" type="slidenum">
              <a:rPr lang="pl-PL" b="1">
                <a:solidFill>
                  <a:srgbClr val="0070C0"/>
                </a:solidFill>
              </a:rPr>
              <a:pPr/>
              <a:t>14</a:t>
            </a:fld>
            <a:endParaRPr lang="pl-PL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4758302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150315" y="162839"/>
            <a:ext cx="11887199" cy="697142"/>
          </a:xfrm>
          <a:solidFill>
            <a:srgbClr val="FFFFFF"/>
          </a:solidFill>
          <a:ln cmpd="thickThin">
            <a:solidFill>
              <a:srgbClr val="002060"/>
            </a:solidFill>
            <a:round/>
          </a:ln>
        </p:spPr>
        <p:txBody>
          <a:bodyPr>
            <a:normAutofit/>
          </a:bodyPr>
          <a:lstStyle/>
          <a:p>
            <a:pPr algn="ctr"/>
            <a:r>
              <a:rPr lang="pl-PL" sz="3100" b="1" cap="all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wglądy</a:t>
            </a:r>
            <a:endParaRPr lang="pl-PL" sz="2000" b="1" cap="all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205695" y="1079437"/>
            <a:ext cx="11887199" cy="5867390"/>
          </a:xfrm>
        </p:spPr>
        <p:txBody>
          <a:bodyPr>
            <a:noAutofit/>
          </a:bodyPr>
          <a:lstStyle/>
          <a:p>
            <a:pPr marL="82296" indent="0">
              <a:buNone/>
            </a:pPr>
            <a:r>
              <a:rPr lang="pl-PL" sz="2800" dirty="0" smtClean="0"/>
              <a:t>Absolwent ma prawo wglądu do swojej sprawdzonej pracy.</a:t>
            </a:r>
          </a:p>
          <a:p>
            <a:r>
              <a:rPr lang="pl-PL" sz="2800" dirty="0" smtClean="0"/>
              <a:t>wgląd może </a:t>
            </a:r>
            <a:r>
              <a:rPr lang="pl-PL" sz="2800" dirty="0"/>
              <a:t>odbyć się w terminie 6 miesięcy od dnia przekazania </a:t>
            </a:r>
            <a:r>
              <a:rPr lang="pl-PL" sz="2800" dirty="0" smtClean="0"/>
              <a:t>zaświadczenia, wniosek </a:t>
            </a:r>
            <a:r>
              <a:rPr lang="pl-PL" sz="2800" dirty="0"/>
              <a:t>o </a:t>
            </a:r>
            <a:r>
              <a:rPr lang="pl-PL" sz="2800" dirty="0" smtClean="0"/>
              <a:t>wgląd </a:t>
            </a:r>
            <a:r>
              <a:rPr lang="pl-PL" sz="2800" dirty="0">
                <a:solidFill>
                  <a:srgbClr val="FF0000"/>
                </a:solidFill>
              </a:rPr>
              <a:t>(</a:t>
            </a:r>
            <a:r>
              <a:rPr lang="pl-PL" sz="2800" dirty="0" smtClean="0">
                <a:solidFill>
                  <a:srgbClr val="FF0000"/>
                </a:solidFill>
              </a:rPr>
              <a:t>z</a:t>
            </a:r>
            <a:r>
              <a:rPr lang="pl-PL" sz="2800" b="1" dirty="0" smtClean="0">
                <a:solidFill>
                  <a:srgbClr val="FF0000"/>
                </a:solidFill>
              </a:rPr>
              <a:t>ałącznik 25a) </a:t>
            </a:r>
            <a:r>
              <a:rPr lang="pl-PL" sz="2800" dirty="0" smtClean="0"/>
              <a:t>składa się do dyrektora OKE</a:t>
            </a:r>
          </a:p>
          <a:p>
            <a:r>
              <a:rPr lang="pl-PL" sz="2800" dirty="0" smtClean="0"/>
              <a:t>termin i miejsce wglądu są ustalane w ciągu nie więcej niż 5 dni roboczych od dnia wpłynięcia wniosku</a:t>
            </a:r>
          </a:p>
          <a:p>
            <a:r>
              <a:rPr lang="pl-PL" sz="2800" dirty="0" smtClean="0"/>
              <a:t>absolwent </a:t>
            </a:r>
            <a:r>
              <a:rPr lang="pl-PL" sz="2800" dirty="0"/>
              <a:t>może złożyć </a:t>
            </a:r>
            <a:r>
              <a:rPr lang="pl-PL" sz="2800" b="1" dirty="0" smtClean="0"/>
              <a:t>wniosek </a:t>
            </a:r>
            <a:r>
              <a:rPr lang="pl-PL" sz="2800" b="1" dirty="0"/>
              <a:t>o weryfikację sumy punktów</a:t>
            </a:r>
            <a:r>
              <a:rPr lang="pl-PL" sz="2800" dirty="0"/>
              <a:t> – </a:t>
            </a:r>
            <a:r>
              <a:rPr lang="pl-PL" sz="2800" b="1" dirty="0">
                <a:solidFill>
                  <a:srgbClr val="FF0000"/>
                </a:solidFill>
              </a:rPr>
              <a:t>załącznik </a:t>
            </a:r>
            <a:r>
              <a:rPr lang="pl-PL" sz="2800" b="1" dirty="0" smtClean="0">
                <a:solidFill>
                  <a:srgbClr val="FF0000"/>
                </a:solidFill>
              </a:rPr>
              <a:t>25b </a:t>
            </a:r>
            <a:r>
              <a:rPr lang="pl-PL" sz="2800" dirty="0" smtClean="0"/>
              <a:t>w terminie 2 dni od dokonania wglądu</a:t>
            </a:r>
            <a:endParaRPr lang="pl-PL" sz="2800" dirty="0"/>
          </a:p>
          <a:p>
            <a:r>
              <a:rPr lang="pl-PL" sz="2800" dirty="0"/>
              <a:t>dyrektor OKE </a:t>
            </a:r>
            <a:r>
              <a:rPr lang="pl-PL" sz="2800" b="1" dirty="0"/>
              <a:t>informuje</a:t>
            </a:r>
            <a:r>
              <a:rPr lang="pl-PL" sz="2800" dirty="0"/>
              <a:t> pisemnie absolwenta </a:t>
            </a:r>
            <a:r>
              <a:rPr lang="pl-PL" sz="2800" b="1" dirty="0" smtClean="0"/>
              <a:t>o </a:t>
            </a:r>
            <a:r>
              <a:rPr lang="pl-PL" sz="2800" b="1" dirty="0"/>
              <a:t>wyniku weryfikacji </a:t>
            </a:r>
            <a:r>
              <a:rPr lang="pl-PL" sz="2800" dirty="0"/>
              <a:t>sumy punktów </a:t>
            </a:r>
            <a:r>
              <a:rPr lang="pl-PL" sz="2800" b="1" dirty="0" smtClean="0"/>
              <a:t>w </a:t>
            </a:r>
            <a:r>
              <a:rPr lang="pl-PL" sz="2800" b="1" dirty="0"/>
              <a:t>terminie</a:t>
            </a:r>
            <a:r>
              <a:rPr lang="pl-PL" sz="2800" dirty="0"/>
              <a:t> </a:t>
            </a:r>
            <a:r>
              <a:rPr lang="pl-PL" sz="2800" b="1" dirty="0"/>
              <a:t>14 dni </a:t>
            </a:r>
            <a:r>
              <a:rPr lang="pl-PL" sz="2800" dirty="0"/>
              <a:t>od dnia otrzymania </a:t>
            </a:r>
            <a:r>
              <a:rPr lang="pl-PL" sz="2800" dirty="0" smtClean="0"/>
              <a:t>wniosku</a:t>
            </a:r>
          </a:p>
          <a:p>
            <a:r>
              <a:rPr lang="pl-PL" sz="2800" dirty="0" smtClean="0"/>
              <a:t>absolwent może wnieść odwołanie od wyniku weryfikacji do </a:t>
            </a:r>
            <a:r>
              <a:rPr lang="pl-PL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Kolegium Arbitrażu Egzaminacyjnego w terminie 7 dni </a:t>
            </a:r>
            <a:r>
              <a:rPr lang="pl-PL" sz="2800" dirty="0" smtClean="0"/>
              <a:t>od dnia otrzymania informacji o wyniku weryfikacji sumy punktów </a:t>
            </a:r>
            <a:r>
              <a:rPr lang="pl-PL" sz="2800" b="1" dirty="0" smtClean="0">
                <a:solidFill>
                  <a:srgbClr val="FF0000"/>
                </a:solidFill>
              </a:rPr>
              <a:t>załącznik 25c</a:t>
            </a:r>
            <a:endParaRPr lang="pl-PL" sz="2800" b="1" dirty="0">
              <a:solidFill>
                <a:srgbClr val="FF0000"/>
              </a:solidFill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11701223" y="6488670"/>
            <a:ext cx="490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112572C-69A9-4285-A2FF-A183DD6CBA1A}" type="slidenum">
              <a:rPr lang="pl-PL" b="1">
                <a:solidFill>
                  <a:srgbClr val="0070C0"/>
                </a:solidFill>
              </a:rPr>
              <a:pPr/>
              <a:t>15</a:t>
            </a:fld>
            <a:endParaRPr lang="pl-PL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7992225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902208" y="161544"/>
            <a:ext cx="10363200" cy="6096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pl-PL" b="1" dirty="0" smtClean="0">
                <a:solidFill>
                  <a:schemeClr val="accent5">
                    <a:lumMod val="50000"/>
                  </a:schemeClr>
                </a:solidFill>
              </a:rPr>
              <a:t>Świadectwo dojrzałości</a:t>
            </a:r>
          </a:p>
        </p:txBody>
      </p:sp>
      <p:pic>
        <p:nvPicPr>
          <p:cNvPr id="24581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31802" y="850006"/>
            <a:ext cx="4320503" cy="6007994"/>
          </a:xfrm>
        </p:spPr>
      </p:pic>
      <p:sp>
        <p:nvSpPr>
          <p:cNvPr id="23555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5293218" y="1171979"/>
            <a:ext cx="6390783" cy="5152623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pl-PL" sz="2400" dirty="0" smtClean="0"/>
              <a:t>    </a:t>
            </a:r>
            <a:r>
              <a:rPr lang="pl-PL" sz="2400" b="1" dirty="0" smtClean="0"/>
              <a:t>Po zdaniu egzaminu maturalnego każdy absolwent otrzyma świadectwo dojrzałości  i jego odpis.</a:t>
            </a:r>
          </a:p>
          <a:p>
            <a:pPr eaLnBrk="1" hangingPunct="1">
              <a:buFontTx/>
              <a:buNone/>
            </a:pPr>
            <a:endParaRPr lang="pl-PL" sz="2400" b="1" dirty="0" smtClean="0"/>
          </a:p>
          <a:p>
            <a:pPr eaLnBrk="1" hangingPunct="1">
              <a:buFontTx/>
              <a:buNone/>
            </a:pPr>
            <a:r>
              <a:rPr lang="pl-PL" sz="2400" b="1" dirty="0" smtClean="0"/>
              <a:t>	Wyniki na świadectwie określane będą   w % i w skali centylowej.</a:t>
            </a:r>
          </a:p>
          <a:p>
            <a:pPr eaLnBrk="1" hangingPunct="1">
              <a:buFontTx/>
              <a:buNone/>
            </a:pPr>
            <a:endParaRPr lang="pl-PL" sz="2400" b="1" dirty="0" smtClean="0"/>
          </a:p>
          <a:p>
            <a:pPr eaLnBrk="1" hangingPunct="1">
              <a:buFontTx/>
              <a:buNone/>
            </a:pPr>
            <a:endParaRPr lang="pl-PL" sz="2400" b="1" dirty="0" smtClean="0"/>
          </a:p>
          <a:p>
            <a:pPr eaLnBrk="1" hangingPunct="1">
              <a:buFontTx/>
              <a:buNone/>
            </a:pPr>
            <a:r>
              <a:rPr lang="pl-PL" sz="2400" b="1" dirty="0" smtClean="0"/>
              <a:t>   </a:t>
            </a:r>
            <a:r>
              <a:rPr lang="pl-PL" sz="2400" b="1" dirty="0" smtClean="0">
                <a:solidFill>
                  <a:srgbClr val="FF0000"/>
                </a:solidFill>
              </a:rPr>
              <a:t>Świadectwa wydawane będą w szkole </a:t>
            </a:r>
          </a:p>
          <a:p>
            <a:pPr eaLnBrk="1" hangingPunct="1">
              <a:buFontTx/>
              <a:buNone/>
            </a:pPr>
            <a:r>
              <a:rPr lang="pl-PL" sz="2400" b="1" dirty="0" smtClean="0">
                <a:solidFill>
                  <a:srgbClr val="FF0000"/>
                </a:solidFill>
              </a:rPr>
              <a:t>   3 lipca 2018r (</a:t>
            </a:r>
            <a:r>
              <a:rPr lang="pl-PL" sz="2400" b="1" u="sng" dirty="0" smtClean="0">
                <a:solidFill>
                  <a:srgbClr val="FF0000"/>
                </a:solidFill>
              </a:rPr>
              <a:t>tylko odbiór osobisty</a:t>
            </a:r>
            <a:r>
              <a:rPr lang="pl-PL" sz="2400" b="1" dirty="0" smtClean="0">
                <a:solidFill>
                  <a:srgbClr val="FF0000"/>
                </a:solidFill>
              </a:rPr>
              <a:t>) </a:t>
            </a:r>
          </a:p>
          <a:p>
            <a:pPr eaLnBrk="1" hangingPunct="1"/>
            <a:endParaRPr lang="pl-PL" sz="3200" b="1" dirty="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>
                <a:solidFill>
                  <a:srgbClr val="7030A0"/>
                </a:solidFill>
              </a:rPr>
              <a:t>Deklaracja</a:t>
            </a:r>
            <a:endParaRPr lang="pl-PL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75104" y="1889760"/>
            <a:ext cx="9570720" cy="481584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pl-PL" altLang="pl-PL" dirty="0" smtClean="0"/>
              <a:t> </a:t>
            </a:r>
            <a:r>
              <a:rPr lang="pl-PL" altLang="pl-PL" sz="3200" dirty="0" smtClean="0"/>
              <a:t>Uczeń do </a:t>
            </a:r>
            <a:r>
              <a:rPr lang="pl-PL" altLang="pl-PL" sz="3200" b="1" dirty="0" smtClean="0">
                <a:solidFill>
                  <a:srgbClr val="FF0000"/>
                </a:solidFill>
              </a:rPr>
              <a:t>30 września 2017r </a:t>
            </a:r>
            <a:r>
              <a:rPr lang="pl-PL" altLang="pl-PL" sz="3200" dirty="0" smtClean="0"/>
              <a:t>jest zobowiązany złożyć pisemną deklarację wstępną</a:t>
            </a:r>
          </a:p>
          <a:p>
            <a:pPr marL="82296" indent="0">
              <a:buNone/>
            </a:pPr>
            <a:r>
              <a:rPr lang="pl-PL" dirty="0" smtClean="0">
                <a:solidFill>
                  <a:srgbClr val="FF0000"/>
                </a:solidFill>
              </a:rPr>
              <a:t>(wraz z dokumentami uprawniającymi do dostosowania warunków i form egzaminu),</a:t>
            </a:r>
          </a:p>
          <a:p>
            <a:pPr marL="82296" indent="0">
              <a:buNone/>
            </a:pPr>
            <a:endParaRPr lang="pl-PL" dirty="0" smtClean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pl-PL" dirty="0" smtClean="0"/>
              <a:t> </a:t>
            </a:r>
            <a:r>
              <a:rPr lang="pl-PL" sz="3200" dirty="0" smtClean="0"/>
              <a:t>Termin deklaracji ostatecznej mija </a:t>
            </a:r>
            <a:r>
              <a:rPr lang="pl-PL" sz="3200" b="1" dirty="0" smtClean="0">
                <a:solidFill>
                  <a:srgbClr val="FF0000"/>
                </a:solidFill>
              </a:rPr>
              <a:t>7 lutego 2018r</a:t>
            </a:r>
          </a:p>
          <a:p>
            <a:pPr marL="82296" indent="0">
              <a:buNone/>
            </a:pPr>
            <a:r>
              <a:rPr lang="pl-PL" sz="2000" dirty="0" smtClean="0"/>
              <a:t>       </a:t>
            </a:r>
            <a:r>
              <a:rPr lang="pl-PL" dirty="0" smtClean="0"/>
              <a:t>Po tym terminie nie ma już możliwości dokonywania zmian    w deklaracji</a:t>
            </a:r>
          </a:p>
          <a:p>
            <a:pPr marL="82296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2323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pl-PL" sz="3200" dirty="0" smtClean="0">
                <a:solidFill>
                  <a:srgbClr val="FF0000"/>
                </a:solidFill>
              </a:rPr>
              <a:t>Uprawnieni do dostosowania na podstawie stosownych dokumentów (opinia PP/orzeczenie)</a:t>
            </a:r>
            <a:endParaRPr lang="pl-PL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38528" y="1658112"/>
            <a:ext cx="8692896" cy="4736592"/>
          </a:xfrm>
        </p:spPr>
        <p:txBody>
          <a:bodyPr>
            <a:normAutofit fontScale="70000" lnSpcReduction="20000"/>
          </a:bodyPr>
          <a:lstStyle/>
          <a:p>
            <a:pPr>
              <a:defRPr/>
            </a:pPr>
            <a:r>
              <a:rPr lang="pl-PL" dirty="0"/>
              <a:t>niesłyszący lub słabosłyszący</a:t>
            </a:r>
          </a:p>
          <a:p>
            <a:pPr>
              <a:defRPr/>
            </a:pPr>
            <a:r>
              <a:rPr lang="pl-PL" dirty="0"/>
              <a:t>niewidomy lub słabowidzący</a:t>
            </a:r>
          </a:p>
          <a:p>
            <a:pPr>
              <a:defRPr/>
            </a:pPr>
            <a:r>
              <a:rPr lang="pl-PL" dirty="0"/>
              <a:t>niepełnosprawny ruchowo (w tym: z mózgowym porażeniem dziecięcym, czasową niepełnosprawnością rąk)</a:t>
            </a:r>
          </a:p>
          <a:p>
            <a:pPr>
              <a:defRPr/>
            </a:pPr>
            <a:r>
              <a:rPr lang="pl-PL" dirty="0"/>
              <a:t>z afazją</a:t>
            </a:r>
          </a:p>
          <a:p>
            <a:pPr>
              <a:defRPr/>
            </a:pPr>
            <a:r>
              <a:rPr lang="pl-PL" dirty="0"/>
              <a:t>z autyzmem (zespołem Aspergera)</a:t>
            </a:r>
          </a:p>
          <a:p>
            <a:pPr>
              <a:defRPr/>
            </a:pPr>
            <a:r>
              <a:rPr lang="pl-PL" dirty="0"/>
              <a:t>z przewlekłymi chorobami</a:t>
            </a:r>
          </a:p>
          <a:p>
            <a:pPr>
              <a:defRPr/>
            </a:pPr>
            <a:r>
              <a:rPr lang="pl-PL" dirty="0"/>
              <a:t>chorzy lub niesprawni czasowo</a:t>
            </a:r>
          </a:p>
          <a:p>
            <a:pPr>
              <a:defRPr/>
            </a:pPr>
            <a:r>
              <a:rPr lang="pl-PL" dirty="0"/>
              <a:t>ze specyficznymi trudnościami w uczeniu się, w tym z dysleksją, dysgrafią, dysortografia, dyskalkulią </a:t>
            </a:r>
          </a:p>
          <a:p>
            <a:pPr>
              <a:defRPr/>
            </a:pPr>
            <a:r>
              <a:rPr lang="pl-PL" dirty="0"/>
              <a:t>niedostosowani społecznie lub zagrożeni niedostosowaniem społecznym</a:t>
            </a:r>
          </a:p>
          <a:p>
            <a:pPr>
              <a:defRPr/>
            </a:pPr>
            <a:r>
              <a:rPr lang="pl-PL" dirty="0"/>
              <a:t>w sytuacji kryzysowej lub traumatycznej</a:t>
            </a:r>
          </a:p>
          <a:p>
            <a:pPr>
              <a:defRPr/>
            </a:pPr>
            <a:r>
              <a:rPr lang="pl-PL" dirty="0"/>
              <a:t>mający trudności adaptacyjne związane z wcześniejszym kształceniem za granicą</a:t>
            </a:r>
          </a:p>
          <a:p>
            <a:pPr>
              <a:defRPr/>
            </a:pPr>
            <a:r>
              <a:rPr lang="pl-PL" dirty="0"/>
              <a:t>z zaburzeniami komunikacji </a:t>
            </a:r>
            <a:r>
              <a:rPr lang="pl-PL" dirty="0" smtClean="0"/>
              <a:t>językowej</a:t>
            </a:r>
          </a:p>
          <a:p>
            <a:pPr marL="82296" indent="0">
              <a:buNone/>
              <a:defRPr/>
            </a:pPr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xmlns="" val="2399178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>
                <a:solidFill>
                  <a:srgbClr val="002060"/>
                </a:solidFill>
              </a:rPr>
              <a:t>Dostosowanie warunków  przeprowadzania egzaminu maturalnego polega na:</a:t>
            </a:r>
            <a:endParaRPr lang="pl-PL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60576" y="1621536"/>
            <a:ext cx="9777984" cy="5132832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pl-PL" dirty="0" smtClean="0"/>
              <a:t>zminimalizowaniu ograniczeń wynikających z niepełnosprawności,</a:t>
            </a:r>
          </a:p>
          <a:p>
            <a:r>
              <a:rPr lang="pl-PL" dirty="0" smtClean="0"/>
              <a:t>zapewnieniu zdającemu miejsca pracy odpowiedniego do jego potrzeb edukacyjnych,</a:t>
            </a:r>
          </a:p>
          <a:p>
            <a:r>
              <a:rPr lang="pl-PL" dirty="0" smtClean="0"/>
              <a:t>wykorzystaniu odpowiedniego sprzętu specjalistycznego i środków dydaktycznych,</a:t>
            </a:r>
          </a:p>
          <a:p>
            <a:r>
              <a:rPr lang="pl-PL" dirty="0" smtClean="0"/>
              <a:t>przedłużeniu czasu przewidzianego na egzamin,</a:t>
            </a:r>
          </a:p>
          <a:p>
            <a:r>
              <a:rPr lang="pl-PL" dirty="0" smtClean="0"/>
              <a:t>ustaleniu zasad oceniania,</a:t>
            </a:r>
          </a:p>
          <a:p>
            <a:r>
              <a:rPr lang="pl-PL" dirty="0" smtClean="0"/>
              <a:t>zapewnieniu obecności i pomocy w czasie egzaminu nauczyciela wspomagającego.</a:t>
            </a:r>
          </a:p>
          <a:p>
            <a:pPr marL="82296" indent="0">
              <a:buNone/>
            </a:pPr>
            <a:r>
              <a:rPr lang="pl-PL" sz="2000" dirty="0" smtClean="0"/>
              <a:t>Więcej informacji na temat matury -2018 na stronie internetowej CKE,OKE i naszej szkoły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xmlns="" val="3765248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150311" y="263555"/>
            <a:ext cx="11887199" cy="1081017"/>
          </a:xfrm>
          <a:solidFill>
            <a:schemeClr val="bg1"/>
          </a:solidFill>
          <a:ln cmpd="thickThin">
            <a:solidFill>
              <a:schemeClr val="tx1"/>
            </a:solidFill>
            <a:round/>
          </a:ln>
        </p:spPr>
        <p:txBody>
          <a:bodyPr>
            <a:noAutofit/>
          </a:bodyPr>
          <a:lstStyle/>
          <a:p>
            <a:r>
              <a:rPr lang="pl-PL" sz="2800" b="1" cap="all" dirty="0">
                <a:solidFill>
                  <a:srgbClr val="002060"/>
                </a:solidFill>
              </a:rPr>
              <a:t>harmonogram egzaminu maturalnego w terminie głównym</a:t>
            </a:r>
          </a:p>
        </p:txBody>
      </p:sp>
      <p:graphicFrame>
        <p:nvGraphicFramePr>
          <p:cNvPr id="3" name="Symbol zastępczy zawartości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526126440"/>
              </p:ext>
            </p:extLst>
          </p:nvPr>
        </p:nvGraphicFramePr>
        <p:xfrm>
          <a:off x="365218" y="1713904"/>
          <a:ext cx="11672292" cy="4774767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005317"/>
                <a:gridCol w="6780167"/>
                <a:gridCol w="1443404"/>
                <a:gridCol w="1443404"/>
              </a:tblGrid>
              <a:tr h="787443">
                <a:tc gridSpan="4">
                  <a:txBody>
                    <a:bodyPr/>
                    <a:lstStyle/>
                    <a:p>
                      <a:pPr marL="0" marR="0" lvl="0" indent="0" algn="ctr" defTabSz="-138731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E5FCA"/>
                        </a:buClr>
                        <a:buSzTx/>
                        <a:buFont typeface="Wingdings 3" pitchFamily="18" charset="2"/>
                        <a:buNone/>
                        <a:tabLst/>
                      </a:pPr>
                      <a:endParaRPr kumimoji="0" lang="pl-P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699" marB="45699"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-138731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E5FCA"/>
                        </a:buClr>
                        <a:buSzTx/>
                        <a:buFont typeface="Wingdings 3" pitchFamily="18" charset="2"/>
                        <a:buNone/>
                        <a:tabLst/>
                      </a:pPr>
                      <a:endParaRPr kumimoji="0" lang="pl-PL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699" marB="45699"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-138731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E5FCA"/>
                        </a:buClr>
                        <a:buSzTx/>
                        <a:buFont typeface="Wingdings 3" pitchFamily="18" charset="2"/>
                        <a:buNone/>
                        <a:tabLst/>
                      </a:pPr>
                      <a:endParaRPr kumimoji="0" lang="pl-PL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699" marB="45699" anchor="ctr" horzOverflow="overflow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1005799">
                <a:tc>
                  <a:txBody>
                    <a:bodyPr/>
                    <a:lstStyle/>
                    <a:p>
                      <a:pPr marL="0" marR="0" lvl="0" indent="0" algn="ctr" defTabSz="-138731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E5FCA"/>
                        </a:buClr>
                        <a:buSzTx/>
                        <a:buFont typeface="Wingdings 3" pitchFamily="18" charset="2"/>
                        <a:buNone/>
                        <a:tabLst/>
                      </a:pPr>
                      <a:r>
                        <a:rPr kumimoji="0" lang="pl-P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9, 10,11,12 maja</a:t>
                      </a:r>
                    </a:p>
                    <a:p>
                      <a:pPr marL="0" marR="0" lvl="0" indent="0" algn="ctr" defTabSz="-138731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E5FCA"/>
                        </a:buClr>
                        <a:buSzTx/>
                        <a:buFont typeface="Wingdings 3" pitchFamily="18" charset="2"/>
                        <a:buNone/>
                        <a:tabLst/>
                      </a:pPr>
                      <a:r>
                        <a:rPr kumimoji="0" lang="pl-P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od godz.9.00</a:t>
                      </a:r>
                    </a:p>
                  </a:txBody>
                  <a:tcPr marT="45699" marB="4569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-138731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E5FCA"/>
                        </a:buClr>
                        <a:buSzTx/>
                        <a:buFont typeface="Wingdings 3" pitchFamily="18" charset="2"/>
                        <a:buNone/>
                        <a:tabLst/>
                      </a:pPr>
                      <a:r>
                        <a:rPr kumimoji="0" lang="pl-PL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</a:rPr>
                        <a:t>język polski</a:t>
                      </a:r>
                    </a:p>
                  </a:txBody>
                  <a:tcPr marT="45699" marB="45699" anchor="ctr" horzOverflow="overflow"/>
                </a:tc>
                <a:tc rowSpan="2" gridSpan="2">
                  <a:txBody>
                    <a:bodyPr/>
                    <a:lstStyle/>
                    <a:p>
                      <a:pPr marL="0" marR="0" lvl="0" indent="0" algn="ctr" defTabSz="-138731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E5FCA"/>
                        </a:buClr>
                        <a:buSzTx/>
                        <a:buFont typeface="Wingdings 3" pitchFamily="18" charset="2"/>
                        <a:buNone/>
                        <a:tabLst/>
                      </a:pPr>
                      <a:r>
                        <a:rPr kumimoji="0" lang="pl-PL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Egzamin jest przeprowadzany w szkołach według harmonogramów ustalonych przez przewodniczących zespołów egzaminacyjnych</a:t>
                      </a:r>
                    </a:p>
                  </a:txBody>
                  <a:tcPr marT="45699" marB="45699" anchor="ctr" horzOverflow="overflow"/>
                </a:tc>
                <a:tc rowSpan="2"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1310599">
                <a:tc>
                  <a:txBody>
                    <a:bodyPr/>
                    <a:lstStyle/>
                    <a:p>
                      <a:pPr marL="0" marR="0" lvl="0" indent="0" algn="ctr" defTabSz="-138731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E5FCA"/>
                        </a:buClr>
                        <a:buSzTx/>
                        <a:buFont typeface="Wingdings 3" pitchFamily="18" charset="2"/>
                        <a:buNone/>
                        <a:tabLst/>
                      </a:pPr>
                      <a:r>
                        <a:rPr kumimoji="0" lang="pl-P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8, 9,10,11,12 maja</a:t>
                      </a:r>
                    </a:p>
                    <a:p>
                      <a:pPr marL="0" marR="0" lvl="0" indent="0" algn="ctr" defTabSz="-138731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E5FCA"/>
                        </a:buClr>
                        <a:buSzTx/>
                        <a:buFont typeface="Wingdings 3" pitchFamily="18" charset="2"/>
                        <a:buNone/>
                        <a:tabLst/>
                      </a:pPr>
                      <a:r>
                        <a:rPr kumimoji="0" lang="pl-P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od godz.8.00</a:t>
                      </a:r>
                    </a:p>
                    <a:p>
                      <a:endParaRPr lang="pl-PL" dirty="0"/>
                    </a:p>
                  </a:txBody>
                  <a:tcPr marT="45699" marB="45699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język angielski, język</a:t>
                      </a:r>
                      <a:r>
                        <a:rPr lang="pl-PL" baseline="0" dirty="0" smtClean="0"/>
                        <a:t> niemiecki, rosyjski</a:t>
                      </a:r>
                      <a:endParaRPr lang="pl-PL" dirty="0"/>
                    </a:p>
                  </a:txBody>
                  <a:tcPr marT="45699" marB="45699" anchor="ctr" horzOverflow="overflow"/>
                </a:tc>
                <a:tc gridSpan="2" vMerge="1">
                  <a:txBody>
                    <a:bodyPr/>
                    <a:lstStyle/>
                    <a:p>
                      <a:pPr marL="0" marR="0" lvl="0" indent="0" algn="ctr" defTabSz="-138731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E5FCA"/>
                        </a:buClr>
                        <a:buSzTx/>
                        <a:buFont typeface="Wingdings 3" pitchFamily="18" charset="2"/>
                        <a:buNone/>
                        <a:tabLst/>
                      </a:pPr>
                      <a:endParaRPr kumimoji="0" lang="pl-PL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699" marB="45699" anchor="ctr" horzOverflow="overflow"/>
                </a:tc>
                <a:tc hMerge="1"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700999">
                <a:tc gridSpan="2">
                  <a:txBody>
                    <a:bodyPr/>
                    <a:lstStyle/>
                    <a:p>
                      <a:pPr marL="0" marR="0" lvl="0" indent="0" algn="ctr" defTabSz="-138731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E5FCA"/>
                        </a:buClr>
                        <a:buSzTx/>
                        <a:buFont typeface="Wingdings 3" pitchFamily="18" charset="2"/>
                        <a:buNone/>
                        <a:tabLst/>
                        <a:defRPr/>
                      </a:pPr>
                      <a:endParaRPr kumimoji="0" lang="pl-P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-138731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E5FCA"/>
                        </a:buClr>
                        <a:buSzTx/>
                        <a:buFont typeface="Wingdings 3" pitchFamily="18" charset="2"/>
                        <a:buNone/>
                        <a:tabLst/>
                      </a:pPr>
                      <a:endParaRPr kumimoji="0" lang="pl-P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699" marB="45699" anchor="ctr" horzOverflow="overflow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-138731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E5FCA"/>
                        </a:buClr>
                        <a:buSzTx/>
                        <a:buFont typeface="Wingdings 3" pitchFamily="18" charset="2"/>
                        <a:buNone/>
                        <a:tabLst/>
                        <a:defRPr/>
                      </a:pPr>
                      <a:endParaRPr kumimoji="0" lang="pl-PL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699" marB="45699" anchor="ctr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-138731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E5FCA"/>
                        </a:buClr>
                        <a:buSzTx/>
                        <a:buFont typeface="Wingdings 3" pitchFamily="18" charset="2"/>
                        <a:buNone/>
                        <a:tabLst/>
                      </a:pPr>
                      <a:r>
                        <a:rPr kumimoji="0" lang="pl-PL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Godziny</a:t>
                      </a:r>
                    </a:p>
                  </a:txBody>
                  <a:tcPr marT="45699" marB="45699" anchor="ctr" horzOverflow="overflow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-138731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E5FCA"/>
                        </a:buClr>
                        <a:buSzTx/>
                        <a:buFont typeface="Wingdings 3" pitchFamily="18" charset="2"/>
                        <a:buNone/>
                        <a:tabLst/>
                      </a:pPr>
                      <a:endParaRPr kumimoji="0" lang="pl-PL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699" marB="45699" anchor="ctr" horzOverflow="overflow">
                    <a:solidFill>
                      <a:srgbClr val="00B0F0"/>
                    </a:solidFill>
                  </a:tcPr>
                </a:tc>
              </a:tr>
              <a:tr h="969927">
                <a:tc>
                  <a:txBody>
                    <a:bodyPr/>
                    <a:lstStyle/>
                    <a:p>
                      <a:pPr marL="0" marR="0" lvl="0" indent="0" algn="ctr" defTabSz="-138731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E5FCA"/>
                        </a:buClr>
                        <a:buSzTx/>
                        <a:buFont typeface="Wingdings 3" pitchFamily="18" charset="2"/>
                        <a:buNone/>
                        <a:tabLst/>
                      </a:pPr>
                      <a:r>
                        <a:rPr kumimoji="0" lang="pl-P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od 4 do 17 maja </a:t>
                      </a:r>
                    </a:p>
                  </a:txBody>
                  <a:tcPr marT="45699" marB="4569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-138731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E5FCA"/>
                        </a:buClr>
                        <a:buSzTx/>
                        <a:buFont typeface="Wingdings 3" pitchFamily="18" charset="2"/>
                        <a:buNone/>
                        <a:tabLst/>
                        <a:defRPr/>
                      </a:pPr>
                      <a:r>
                        <a:rPr kumimoji="0" lang="pl-PL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przeprowadzenie części pisemnej egzaminu maturalnego </a:t>
                      </a:r>
                      <a:br>
                        <a:rPr kumimoji="0" lang="pl-PL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</a:br>
                      <a:r>
                        <a:rPr kumimoji="0" lang="pl-PL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 terminie głównym</a:t>
                      </a:r>
                    </a:p>
                  </a:txBody>
                  <a:tcPr marT="45699" marB="4569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-138731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E5FCA"/>
                        </a:buClr>
                        <a:buSzTx/>
                        <a:buFont typeface="Wingdings 3" pitchFamily="18" charset="2"/>
                        <a:buNone/>
                        <a:tabLst/>
                      </a:pPr>
                      <a:r>
                        <a:rPr kumimoji="0" lang="pl-PL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9.00</a:t>
                      </a:r>
                    </a:p>
                  </a:txBody>
                  <a:tcPr marT="45699" marB="4569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-138731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E5FCA"/>
                        </a:buClr>
                        <a:buSzTx/>
                        <a:buFont typeface="Wingdings 3" pitchFamily="18" charset="2"/>
                        <a:buNone/>
                        <a:tabLst/>
                      </a:pPr>
                      <a:r>
                        <a:rPr kumimoji="0" lang="pl-PL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14.00</a:t>
                      </a:r>
                    </a:p>
                  </a:txBody>
                  <a:tcPr marT="45699" marB="45699" anchor="ctr" horzOverflow="overflow"/>
                </a:tc>
              </a:tr>
            </a:tbl>
          </a:graphicData>
        </a:graphic>
      </p:graphicFrame>
      <p:sp>
        <p:nvSpPr>
          <p:cNvPr id="5" name="pole tekstowe 4"/>
          <p:cNvSpPr txBox="1"/>
          <p:nvPr/>
        </p:nvSpPr>
        <p:spPr>
          <a:xfrm>
            <a:off x="11701223" y="6488669"/>
            <a:ext cx="490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112572C-69A9-4285-A2FF-A183DD6CBA1A}" type="slidenum">
              <a:rPr lang="pl-PL" b="1">
                <a:solidFill>
                  <a:srgbClr val="0070C0"/>
                </a:solidFill>
              </a:rPr>
              <a:pPr/>
              <a:t>2</a:t>
            </a:fld>
            <a:endParaRPr lang="pl-PL" b="1" dirty="0">
              <a:solidFill>
                <a:srgbClr val="0070C0"/>
              </a:solidFill>
            </a:endParaRPr>
          </a:p>
        </p:txBody>
      </p:sp>
      <p:cxnSp>
        <p:nvCxnSpPr>
          <p:cNvPr id="7" name="Łącznik prostoliniowy 6"/>
          <p:cNvCxnSpPr/>
          <p:nvPr/>
        </p:nvCxnSpPr>
        <p:spPr>
          <a:xfrm>
            <a:off x="2" y="4822163"/>
            <a:ext cx="12192001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ole tekstowe 7"/>
          <p:cNvSpPr txBox="1"/>
          <p:nvPr/>
        </p:nvSpPr>
        <p:spPr>
          <a:xfrm>
            <a:off x="4889403" y="1883300"/>
            <a:ext cx="2409013" cy="374571"/>
          </a:xfrm>
          <a:prstGeom prst="flowChartAlternateProcess">
            <a:avLst/>
          </a:prstGeom>
          <a:noFill/>
          <a:ln w="34925" cap="rnd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>
                <a:solidFill>
                  <a:srgbClr val="C00000"/>
                </a:solidFill>
                <a:latin typeface="+mj-lt"/>
              </a:rPr>
              <a:t>CZĘŚĆ USTNA</a:t>
            </a:r>
          </a:p>
        </p:txBody>
      </p:sp>
      <p:sp>
        <p:nvSpPr>
          <p:cNvPr id="20" name="pole tekstowe 19"/>
          <p:cNvSpPr txBox="1"/>
          <p:nvPr/>
        </p:nvSpPr>
        <p:spPr>
          <a:xfrm>
            <a:off x="4889404" y="4936380"/>
            <a:ext cx="2227529" cy="374571"/>
          </a:xfrm>
          <a:prstGeom prst="flowChartAlternateProcess">
            <a:avLst/>
          </a:prstGeom>
          <a:noFill/>
          <a:ln w="34925" cap="rnd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>
                <a:solidFill>
                  <a:srgbClr val="C00000"/>
                </a:solidFill>
                <a:latin typeface="+mj-lt"/>
              </a:rPr>
              <a:t>CZĘŚĆ PISEMNA</a:t>
            </a:r>
          </a:p>
        </p:txBody>
      </p:sp>
    </p:spTree>
    <p:extLst>
      <p:ext uri="{BB962C8B-B14F-4D97-AF65-F5344CB8AC3E}">
        <p14:creationId xmlns:p14="http://schemas.microsoft.com/office/powerpoint/2010/main" xmlns="" val="909242524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2588" y="287199"/>
            <a:ext cx="9997440" cy="1143000"/>
          </a:xfrm>
        </p:spPr>
        <p:txBody>
          <a:bodyPr>
            <a:normAutofit fontScale="90000"/>
          </a:bodyPr>
          <a:lstStyle/>
          <a:p>
            <a:r>
              <a:rPr lang="pl-PL" sz="4000" b="1" dirty="0" smtClean="0"/>
              <a:t>Zdawalność egzaminu maturalnego w V 2017r</a:t>
            </a:r>
            <a:endParaRPr lang="pl-PL" sz="4000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2775644278"/>
              </p:ext>
            </p:extLst>
          </p:nvPr>
        </p:nvGraphicFramePr>
        <p:xfrm>
          <a:off x="2112784" y="1893195"/>
          <a:ext cx="9001125" cy="3290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0375"/>
                <a:gridCol w="3000375"/>
                <a:gridCol w="3000375"/>
              </a:tblGrid>
              <a:tr h="822668">
                <a:tc>
                  <a:txBody>
                    <a:bodyPr/>
                    <a:lstStyle/>
                    <a:p>
                      <a:r>
                        <a:rPr lang="pl-PL" sz="2000" dirty="0" smtClean="0"/>
                        <a:t>Absolwenci II LO J-ów</a:t>
                      </a:r>
                      <a:endParaRPr lang="pl-PL" sz="2000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2000" dirty="0" smtClean="0"/>
                        <a:t>LO woj. świętokrzyskie</a:t>
                      </a:r>
                      <a:endParaRPr lang="pl-PL" sz="2000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2000" dirty="0" smtClean="0"/>
                        <a:t>LO w kraju</a:t>
                      </a:r>
                      <a:endParaRPr lang="pl-PL" sz="2000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822668">
                <a:tc>
                  <a:txBody>
                    <a:bodyPr/>
                    <a:lstStyle/>
                    <a:p>
                      <a:r>
                        <a:rPr lang="pl-PL" sz="2400" b="1" dirty="0" smtClean="0"/>
                        <a:t>100%</a:t>
                      </a:r>
                      <a:endParaRPr lang="pl-PL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400" b="1" dirty="0" smtClean="0"/>
                        <a:t>91%</a:t>
                      </a:r>
                      <a:endParaRPr lang="pl-PL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400" b="1" dirty="0" smtClean="0"/>
                        <a:t>89%</a:t>
                      </a:r>
                      <a:endParaRPr lang="pl-PL" sz="2400" b="1" dirty="0"/>
                    </a:p>
                  </a:txBody>
                  <a:tcPr/>
                </a:tc>
              </a:tr>
              <a:tr h="822668">
                <a:tc>
                  <a:txBody>
                    <a:bodyPr/>
                    <a:lstStyle/>
                    <a:p>
                      <a:r>
                        <a:rPr lang="pl-PL" sz="2000" b="1" dirty="0" smtClean="0">
                          <a:effectLst/>
                        </a:rPr>
                        <a:t>Technikum </a:t>
                      </a:r>
                      <a:r>
                        <a:rPr lang="pl-PL" sz="2000" b="1" smtClean="0">
                          <a:effectLst/>
                        </a:rPr>
                        <a:t>nr </a:t>
                      </a:r>
                      <a:r>
                        <a:rPr lang="pl-PL" sz="2000" b="1" smtClean="0">
                          <a:effectLst/>
                        </a:rPr>
                        <a:t>1 </a:t>
                      </a:r>
                      <a:r>
                        <a:rPr lang="pl-PL" sz="2000" b="1" dirty="0" smtClean="0">
                          <a:effectLst/>
                        </a:rPr>
                        <a:t>J-ów</a:t>
                      </a:r>
                      <a:endParaRPr lang="pl-PL" sz="2000" b="1" dirty="0">
                        <a:effectLst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2000" b="1" dirty="0" smtClean="0">
                          <a:effectLst/>
                        </a:rPr>
                        <a:t>Woj. Świętokrzyskie- Technikum</a:t>
                      </a:r>
                      <a:endParaRPr lang="pl-PL" sz="2000" b="1" dirty="0">
                        <a:effectLst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2000" b="1" dirty="0" smtClean="0">
                          <a:effectLst/>
                        </a:rPr>
                        <a:t>Kraj –</a:t>
                      </a:r>
                      <a:r>
                        <a:rPr lang="pl-PL" sz="2000" b="1" baseline="0" dirty="0" smtClean="0">
                          <a:effectLst/>
                        </a:rPr>
                        <a:t> Technikum,</a:t>
                      </a:r>
                      <a:endParaRPr lang="pl-PL" sz="2000" b="1" dirty="0">
                        <a:effectLst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822668">
                <a:tc>
                  <a:txBody>
                    <a:bodyPr/>
                    <a:lstStyle/>
                    <a:p>
                      <a:r>
                        <a:rPr lang="pl-PL" sz="2400" b="1" dirty="0" smtClean="0"/>
                        <a:t>96%</a:t>
                      </a:r>
                      <a:endParaRPr lang="pl-PL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400" b="1" dirty="0" smtClean="0"/>
                        <a:t>73%</a:t>
                      </a:r>
                      <a:endParaRPr lang="pl-PL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400" b="1" dirty="0" smtClean="0"/>
                        <a:t>76%</a:t>
                      </a:r>
                      <a:endParaRPr lang="pl-PL" sz="24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7439179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103031"/>
            <a:ext cx="9997440" cy="1133341"/>
          </a:xfrm>
        </p:spPr>
        <p:txBody>
          <a:bodyPr>
            <a:normAutofit fontScale="90000"/>
          </a:bodyPr>
          <a:lstStyle/>
          <a:p>
            <a:pPr algn="ctr"/>
            <a:r>
              <a:rPr lang="pl-PL" b="1" dirty="0" smtClean="0"/>
              <a:t>Matura 2017 – II LO w ZSP nr 1</a:t>
            </a:r>
            <a:br>
              <a:rPr lang="pl-PL" b="1" dirty="0" smtClean="0"/>
            </a:br>
            <a:r>
              <a:rPr lang="pl-PL" sz="3100" b="1" dirty="0" smtClean="0"/>
              <a:t>wyniki z przedmiotów obowiązkowych</a:t>
            </a:r>
            <a:endParaRPr lang="pl-PL" sz="3100" b="1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2086103524"/>
              </p:ext>
            </p:extLst>
          </p:nvPr>
        </p:nvGraphicFramePr>
        <p:xfrm>
          <a:off x="2627291" y="1307345"/>
          <a:ext cx="7456869" cy="52969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76611"/>
                <a:gridCol w="1835021"/>
                <a:gridCol w="1664769"/>
                <a:gridCol w="1780468"/>
              </a:tblGrid>
              <a:tr h="4433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2000" dirty="0">
                          <a:effectLst/>
                        </a:rPr>
                        <a:t> </a:t>
                      </a:r>
                      <a:endParaRPr lang="pl-PL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2400" dirty="0">
                          <a:effectLst/>
                        </a:rPr>
                        <a:t>Średni wynik w %</a:t>
                      </a:r>
                      <a:endParaRPr lang="pl-PL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6813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2000" dirty="0">
                          <a:effectLst/>
                        </a:rPr>
                        <a:t>Przedmiot</a:t>
                      </a:r>
                      <a:endParaRPr lang="pl-PL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2000" b="1" dirty="0">
                          <a:effectLst/>
                        </a:rPr>
                        <a:t>II LO</a:t>
                      </a:r>
                      <a:endParaRPr lang="pl-PL" sz="2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2000" b="1" dirty="0">
                          <a:effectLst/>
                        </a:rPr>
                        <a:t>Województwo</a:t>
                      </a:r>
                      <a:endParaRPr lang="pl-PL" sz="2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2000" b="1" dirty="0">
                          <a:effectLst/>
                        </a:rPr>
                        <a:t>Kraj</a:t>
                      </a:r>
                      <a:endParaRPr lang="pl-PL" sz="2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901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20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2000" dirty="0">
                          <a:effectLst/>
                        </a:rPr>
                        <a:t>j. polski</a:t>
                      </a:r>
                      <a:endParaRPr lang="pl-PL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l-PL" sz="2000" b="1" dirty="0" smtClean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20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58.5</a:t>
                      </a:r>
                      <a:endParaRPr lang="pl-PL" sz="2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2000" b="1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2000" b="1" dirty="0">
                          <a:effectLst/>
                        </a:rPr>
                        <a:t>57,0</a:t>
                      </a:r>
                      <a:endParaRPr lang="pl-PL" sz="2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2000" b="1" dirty="0">
                          <a:effectLst/>
                        </a:rPr>
                        <a:t> </a:t>
                      </a:r>
                      <a:endParaRPr lang="pl-PL" sz="2000" b="1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2000" b="1" dirty="0" smtClean="0">
                          <a:effectLst/>
                        </a:rPr>
                        <a:t>59,0</a:t>
                      </a:r>
                      <a:endParaRPr lang="pl-PL" sz="2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901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20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2000" dirty="0">
                          <a:effectLst/>
                        </a:rPr>
                        <a:t>j. angielski</a:t>
                      </a:r>
                      <a:endParaRPr lang="pl-PL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l-PL" sz="2000" b="1" dirty="0" smtClean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20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75.2</a:t>
                      </a:r>
                      <a:endParaRPr lang="pl-PL" sz="2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2000" b="1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2000" b="1" dirty="0">
                          <a:effectLst/>
                        </a:rPr>
                        <a:t>74,0</a:t>
                      </a:r>
                      <a:endParaRPr lang="pl-PL" sz="2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2000" b="1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2000" b="1" dirty="0">
                          <a:effectLst/>
                        </a:rPr>
                        <a:t>77,0</a:t>
                      </a:r>
                      <a:endParaRPr lang="pl-PL" sz="2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822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20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2000" dirty="0">
                          <a:effectLst/>
                        </a:rPr>
                        <a:t>j. niemiecki</a:t>
                      </a:r>
                      <a:endParaRPr lang="pl-PL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l-PL" sz="2000" b="1" dirty="0" smtClean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20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72.4</a:t>
                      </a:r>
                      <a:endParaRPr lang="pl-PL" sz="2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2000" b="1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2000" b="1" dirty="0">
                          <a:effectLst/>
                        </a:rPr>
                        <a:t>73,0</a:t>
                      </a:r>
                      <a:endParaRPr lang="pl-PL" sz="2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2000" b="1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2000" b="1" dirty="0">
                          <a:effectLst/>
                        </a:rPr>
                        <a:t>72,0</a:t>
                      </a:r>
                      <a:endParaRPr lang="pl-PL" sz="2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901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20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2000" dirty="0">
                          <a:effectLst/>
                        </a:rPr>
                        <a:t>matematyka</a:t>
                      </a:r>
                      <a:endParaRPr lang="pl-PL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l-PL" sz="2000" b="1" dirty="0" smtClean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20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63.2</a:t>
                      </a:r>
                      <a:endParaRPr lang="pl-PL" sz="2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2000" b="1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2000" b="1" dirty="0">
                          <a:effectLst/>
                        </a:rPr>
                        <a:t>63,0</a:t>
                      </a:r>
                      <a:endParaRPr lang="pl-PL" sz="2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2000" b="1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2000" b="1" dirty="0">
                          <a:effectLst/>
                        </a:rPr>
                        <a:t>60,0</a:t>
                      </a:r>
                      <a:endParaRPr lang="pl-PL" sz="2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75523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6719" y="106896"/>
            <a:ext cx="9997440" cy="498412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600" b="1" dirty="0" smtClean="0"/>
              <a:t>Przedmioty dodatkow</a:t>
            </a:r>
            <a:r>
              <a:rPr lang="pl-PL" dirty="0" smtClean="0"/>
              <a:t>e</a:t>
            </a:r>
            <a:endParaRPr lang="pl-PL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2077869999"/>
              </p:ext>
            </p:extLst>
          </p:nvPr>
        </p:nvGraphicFramePr>
        <p:xfrm>
          <a:off x="2137893" y="695460"/>
          <a:ext cx="8113691" cy="600094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09048"/>
                <a:gridCol w="1939046"/>
                <a:gridCol w="1370902"/>
                <a:gridCol w="1370902"/>
                <a:gridCol w="1223793"/>
              </a:tblGrid>
              <a:tr h="336654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 err="1">
                          <a:effectLst/>
                        </a:rPr>
                        <a:t>Predmiot</a:t>
                      </a:r>
                      <a:endParaRPr lang="pl-PL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649" marR="33649" marT="0" marB="0" anchor="ctr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Średni wynik w %</a:t>
                      </a:r>
                      <a:endParaRPr lang="pl-PL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649" marR="33649" marT="0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336654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</a:rPr>
                        <a:t>II LO</a:t>
                      </a:r>
                      <a:endParaRPr lang="pl-PL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649" marR="336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</a:rPr>
                        <a:t>Powiat</a:t>
                      </a:r>
                      <a:endParaRPr lang="pl-PL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649" marR="336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</a:rPr>
                        <a:t>Wojew.</a:t>
                      </a:r>
                      <a:endParaRPr lang="pl-PL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649" marR="336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</a:rPr>
                        <a:t>Kraj</a:t>
                      </a:r>
                      <a:endParaRPr lang="pl-PL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649" marR="33649" marT="0" marB="0" anchor="ctr"/>
                </a:tc>
              </a:tr>
              <a:tr h="351308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Biologia</a:t>
                      </a:r>
                      <a:endParaRPr lang="pl-PL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649" marR="336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 smtClean="0">
                          <a:effectLst/>
                        </a:rPr>
                        <a:t>40.20</a:t>
                      </a:r>
                      <a:endParaRPr lang="pl-PL" sz="1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649" marR="336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effectLst/>
                        </a:rPr>
                        <a:t>40,40</a:t>
                      </a:r>
                      <a:endParaRPr lang="pl-PL" sz="14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649" marR="336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effectLst/>
                        </a:rPr>
                        <a:t>44,00</a:t>
                      </a:r>
                      <a:endParaRPr lang="pl-PL" sz="14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649" marR="336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effectLst/>
                        </a:rPr>
                        <a:t>41,00</a:t>
                      </a:r>
                      <a:endParaRPr lang="pl-PL" sz="14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649" marR="33649" marT="0" marB="0" anchor="ctr"/>
                </a:tc>
              </a:tr>
              <a:tr h="351308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Chemia</a:t>
                      </a:r>
                      <a:endParaRPr lang="pl-PL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649" marR="336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 smtClean="0">
                          <a:effectLst/>
                        </a:rPr>
                        <a:t>43,70</a:t>
                      </a:r>
                      <a:endParaRPr lang="pl-PL" sz="1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649" marR="336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effectLst/>
                        </a:rPr>
                        <a:t>39,70</a:t>
                      </a:r>
                      <a:endParaRPr lang="pl-PL" sz="14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649" marR="336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effectLst/>
                        </a:rPr>
                        <a:t>45,00</a:t>
                      </a:r>
                      <a:endParaRPr lang="pl-PL" sz="14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649" marR="336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effectLst/>
                        </a:rPr>
                        <a:t>44,00</a:t>
                      </a:r>
                      <a:endParaRPr lang="pl-PL" sz="14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649" marR="33649" marT="0" marB="0" anchor="ctr"/>
                </a:tc>
              </a:tr>
              <a:tr h="351308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Fizyka</a:t>
                      </a:r>
                      <a:endParaRPr lang="pl-PL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649" marR="336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 smtClean="0">
                          <a:effectLst/>
                        </a:rPr>
                        <a:t>41,00</a:t>
                      </a:r>
                      <a:endParaRPr lang="pl-PL" sz="1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649" marR="336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effectLst/>
                        </a:rPr>
                        <a:t>34,40</a:t>
                      </a:r>
                      <a:endParaRPr lang="pl-PL" sz="14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649" marR="336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effectLst/>
                        </a:rPr>
                        <a:t>43,00</a:t>
                      </a:r>
                      <a:endParaRPr lang="pl-PL" sz="14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649" marR="336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effectLst/>
                        </a:rPr>
                        <a:t>46,00</a:t>
                      </a:r>
                      <a:endParaRPr lang="pl-PL" sz="14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649" marR="33649" marT="0" marB="0" anchor="ctr"/>
                </a:tc>
              </a:tr>
              <a:tr h="351308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Geografia</a:t>
                      </a:r>
                      <a:endParaRPr lang="pl-PL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649" marR="336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 smtClean="0">
                          <a:effectLst/>
                        </a:rPr>
                        <a:t>35,80</a:t>
                      </a:r>
                      <a:endParaRPr lang="pl-PL" sz="1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649" marR="336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effectLst/>
                        </a:rPr>
                        <a:t>31,80</a:t>
                      </a:r>
                      <a:endParaRPr lang="pl-PL" sz="1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649" marR="336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effectLst/>
                        </a:rPr>
                        <a:t>36,00</a:t>
                      </a:r>
                      <a:endParaRPr lang="pl-PL" sz="14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649" marR="336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effectLst/>
                        </a:rPr>
                        <a:t>36,00</a:t>
                      </a:r>
                      <a:endParaRPr lang="pl-PL" sz="14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649" marR="33649" marT="0" marB="0" anchor="ctr"/>
                </a:tc>
              </a:tr>
              <a:tr h="351308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Historia</a:t>
                      </a:r>
                      <a:endParaRPr lang="pl-PL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649" marR="336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 smtClean="0">
                          <a:effectLst/>
                        </a:rPr>
                        <a:t>35,00</a:t>
                      </a:r>
                      <a:endParaRPr lang="pl-PL" sz="1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649" marR="336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effectLst/>
                        </a:rPr>
                        <a:t>29,40</a:t>
                      </a:r>
                      <a:endParaRPr lang="pl-PL" sz="1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649" marR="336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effectLst/>
                        </a:rPr>
                        <a:t>32,00</a:t>
                      </a:r>
                      <a:endParaRPr lang="pl-PL" sz="14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649" marR="336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effectLst/>
                        </a:rPr>
                        <a:t>36,00</a:t>
                      </a:r>
                      <a:endParaRPr lang="pl-PL" sz="14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649" marR="33649" marT="0" marB="0" anchor="ctr"/>
                </a:tc>
              </a:tr>
              <a:tr h="351308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Informatyka</a:t>
                      </a:r>
                      <a:endParaRPr lang="pl-PL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649" marR="336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effectLst/>
                        </a:rPr>
                        <a:t>54,00</a:t>
                      </a:r>
                      <a:endParaRPr lang="pl-PL" sz="14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649" marR="336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effectLst/>
                        </a:rPr>
                        <a:t>27,00</a:t>
                      </a:r>
                      <a:endParaRPr lang="pl-PL" sz="1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649" marR="336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effectLst/>
                        </a:rPr>
                        <a:t>37,00</a:t>
                      </a:r>
                      <a:endParaRPr lang="pl-PL" sz="14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649" marR="336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effectLst/>
                        </a:rPr>
                        <a:t>42,00</a:t>
                      </a:r>
                      <a:endParaRPr lang="pl-PL" sz="14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649" marR="33649" marT="0" marB="0" anchor="ctr"/>
                </a:tc>
              </a:tr>
              <a:tr h="429162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J. angielski</a:t>
                      </a:r>
                      <a:endParaRPr lang="pl-PL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649" marR="336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effectLst/>
                        </a:rPr>
                        <a:t> </a:t>
                      </a:r>
                      <a:r>
                        <a:rPr lang="pl-PL" sz="1400" b="1" dirty="0" smtClean="0">
                          <a:effectLst/>
                        </a:rPr>
                        <a:t>64.80</a:t>
                      </a:r>
                      <a:endParaRPr lang="pl-PL" sz="1400" b="1" dirty="0">
                        <a:effectLst/>
                      </a:endParaRPr>
                    </a:p>
                  </a:txBody>
                  <a:tcPr marL="33649" marR="336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 smtClean="0">
                          <a:effectLst/>
                        </a:rPr>
                        <a:t>55,50</a:t>
                      </a:r>
                      <a:endParaRPr lang="pl-PL" sz="1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649" marR="336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effectLst/>
                        </a:rPr>
                        <a:t>64,00</a:t>
                      </a:r>
                      <a:endParaRPr lang="pl-PL" sz="1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649" marR="336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 smtClean="0">
                          <a:effectLst/>
                        </a:rPr>
                        <a:t>65,00</a:t>
                      </a:r>
                      <a:endParaRPr lang="pl-PL" sz="1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649" marR="33649" marT="0" marB="0" anchor="ctr"/>
                </a:tc>
              </a:tr>
              <a:tr h="351308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J. hiszpański</a:t>
                      </a:r>
                      <a:endParaRPr lang="pl-PL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649" marR="336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effectLst/>
                        </a:rPr>
                        <a:t>84,00</a:t>
                      </a:r>
                      <a:endParaRPr lang="pl-PL" sz="14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649" marR="336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effectLst/>
                        </a:rPr>
                        <a:t>84,00</a:t>
                      </a:r>
                      <a:endParaRPr lang="pl-PL" sz="14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649" marR="336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effectLst/>
                        </a:rPr>
                        <a:t>61,00</a:t>
                      </a:r>
                      <a:endParaRPr lang="pl-PL" sz="1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649" marR="336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effectLst/>
                        </a:rPr>
                        <a:t>55,00</a:t>
                      </a:r>
                      <a:endParaRPr lang="pl-PL" sz="14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649" marR="33649" marT="0" marB="0" anchor="ctr"/>
                </a:tc>
              </a:tr>
              <a:tr h="626405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J. polski</a:t>
                      </a:r>
                      <a:endParaRPr lang="pl-PL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649" marR="336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 smtClean="0">
                          <a:effectLst/>
                        </a:rPr>
                        <a:t>68,21</a:t>
                      </a:r>
                      <a:endParaRPr lang="pl-PL" sz="1400" b="1" dirty="0">
                        <a:effectLst/>
                      </a:endParaRPr>
                    </a:p>
                  </a:txBody>
                  <a:tcPr marL="33649" marR="336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effectLst/>
                        </a:rPr>
                        <a:t>64,10</a:t>
                      </a:r>
                      <a:endParaRPr lang="pl-PL" sz="1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649" marR="336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effectLst/>
                        </a:rPr>
                        <a:t>56,00</a:t>
                      </a:r>
                      <a:endParaRPr lang="pl-PL" sz="1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649" marR="336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 smtClean="0">
                          <a:effectLst/>
                        </a:rPr>
                        <a:t>52,00</a:t>
                      </a:r>
                      <a:endParaRPr lang="pl-PL" sz="1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649" marR="33649" marT="0" marB="0" anchor="ctr"/>
                </a:tc>
              </a:tr>
              <a:tr h="58348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Matematyka</a:t>
                      </a:r>
                      <a:endParaRPr lang="pl-PL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649" marR="336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 smtClean="0">
                          <a:effectLst/>
                        </a:rPr>
                        <a:t>47,78</a:t>
                      </a:r>
                      <a:endParaRPr lang="pl-PL" sz="1400" b="1" dirty="0">
                        <a:effectLst/>
                      </a:endParaRPr>
                    </a:p>
                  </a:txBody>
                  <a:tcPr marL="33649" marR="336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effectLst/>
                        </a:rPr>
                        <a:t>39,80</a:t>
                      </a:r>
                      <a:endParaRPr lang="pl-PL" sz="1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649" marR="336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effectLst/>
                        </a:rPr>
                        <a:t>46,00</a:t>
                      </a:r>
                      <a:endParaRPr lang="pl-PL" sz="1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649" marR="336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effectLst/>
                        </a:rPr>
                        <a:t> </a:t>
                      </a:r>
                      <a:r>
                        <a:rPr lang="pl-PL" sz="1400" b="1" dirty="0" smtClean="0">
                          <a:effectLst/>
                        </a:rPr>
                        <a:t>    47,00</a:t>
                      </a:r>
                      <a:endParaRPr lang="pl-PL" sz="1400" b="1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effectLst/>
                        </a:rPr>
                        <a:t> </a:t>
                      </a:r>
                      <a:endParaRPr lang="pl-PL" sz="1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649" marR="33649" marT="0" marB="0" anchor="ctr"/>
                </a:tc>
              </a:tr>
              <a:tr h="41010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Wiedza </a:t>
                      </a:r>
                      <a:r>
                        <a:rPr lang="pl-PL" sz="1400" dirty="0" smtClean="0">
                          <a:effectLst/>
                        </a:rPr>
                        <a:t>o społeczeństwie</a:t>
                      </a:r>
                      <a:endParaRPr lang="pl-PL" sz="14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649" marR="336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 smtClean="0">
                          <a:effectLst/>
                        </a:rPr>
                        <a:t>28,31</a:t>
                      </a:r>
                      <a:endParaRPr lang="pl-PL" sz="14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649" marR="336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effectLst/>
                        </a:rPr>
                        <a:t>20,10</a:t>
                      </a:r>
                      <a:endParaRPr lang="pl-PL" sz="1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649" marR="336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effectLst/>
                        </a:rPr>
                        <a:t>28,00</a:t>
                      </a:r>
                      <a:endParaRPr lang="pl-PL" sz="14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649" marR="336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effectLst/>
                        </a:rPr>
                        <a:t>29,00</a:t>
                      </a:r>
                      <a:endParaRPr lang="pl-PL" sz="1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649" marR="33649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99148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090841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pl-PL" b="1" dirty="0" smtClean="0">
                <a:effectLst/>
              </a:rPr>
              <a:t>Technikum nr 1 w ZSP nr 1-</a:t>
            </a:r>
            <a:br>
              <a:rPr lang="pl-PL" b="1" dirty="0" smtClean="0">
                <a:effectLst/>
              </a:rPr>
            </a:br>
            <a:r>
              <a:rPr lang="pl-PL" sz="3100" b="1" dirty="0" smtClean="0">
                <a:effectLst/>
              </a:rPr>
              <a:t>wyniki z</a:t>
            </a:r>
            <a:r>
              <a:rPr lang="pl-PL" b="1" dirty="0" smtClean="0"/>
              <a:t> </a:t>
            </a:r>
            <a:r>
              <a:rPr lang="pl-PL" sz="3100" b="1" dirty="0" smtClean="0"/>
              <a:t>przedmiotów obowiązkowych</a:t>
            </a:r>
            <a:endParaRPr lang="pl-PL" sz="3100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2166720511"/>
              </p:ext>
            </p:extLst>
          </p:nvPr>
        </p:nvGraphicFramePr>
        <p:xfrm>
          <a:off x="2356834" y="1584101"/>
          <a:ext cx="8655613" cy="5090173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648495"/>
                <a:gridCol w="1815922"/>
                <a:gridCol w="1738647"/>
                <a:gridCol w="2034862"/>
                <a:gridCol w="1417687"/>
              </a:tblGrid>
              <a:tr h="11613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1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pl-PL" sz="2400" b="1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Prze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2400" b="1" dirty="0" err="1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dmiot</a:t>
                      </a:r>
                      <a:endParaRPr lang="pl-PL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24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Technikum nr 1</a:t>
                      </a:r>
                      <a:endParaRPr lang="pl-PL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24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Świętokrzyskie</a:t>
                      </a:r>
                      <a:endParaRPr lang="pl-PL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24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Powiat Jędrzejów</a:t>
                      </a:r>
                      <a:endParaRPr lang="pl-PL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24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Kraj</a:t>
                      </a:r>
                      <a:endParaRPr lang="pl-PL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5438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24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Język polski</a:t>
                      </a:r>
                      <a:endParaRPr lang="pl-PL" sz="2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24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pl-PL" sz="2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24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55,5%</a:t>
                      </a:r>
                      <a:endParaRPr lang="pl-PL" sz="2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24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47%</a:t>
                      </a:r>
                      <a:endParaRPr lang="pl-PL" sz="24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24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55,1 %</a:t>
                      </a:r>
                      <a:endParaRPr lang="pl-PL" sz="24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24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51%</a:t>
                      </a:r>
                      <a:endParaRPr lang="pl-PL" sz="2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5438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24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Matematyka</a:t>
                      </a:r>
                      <a:endParaRPr lang="pl-PL" sz="2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24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pl-PL" sz="2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2400" b="1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54,1 </a:t>
                      </a:r>
                      <a:r>
                        <a:rPr lang="pl-PL" sz="24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%</a:t>
                      </a:r>
                      <a:endParaRPr lang="pl-PL" sz="2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24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43%</a:t>
                      </a:r>
                      <a:endParaRPr lang="pl-PL" sz="2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24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56,1 %</a:t>
                      </a:r>
                      <a:endParaRPr lang="pl-PL" sz="2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24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45%</a:t>
                      </a:r>
                      <a:endParaRPr lang="pl-PL" sz="24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5806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24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Język angielski</a:t>
                      </a:r>
                      <a:endParaRPr lang="pl-PL" sz="24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24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65,6 %</a:t>
                      </a:r>
                      <a:endParaRPr lang="pl-PL" sz="24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24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57%</a:t>
                      </a:r>
                      <a:endParaRPr lang="pl-PL" sz="24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24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65,3 %</a:t>
                      </a:r>
                      <a:endParaRPr lang="pl-PL" sz="2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24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61%</a:t>
                      </a:r>
                      <a:endParaRPr lang="pl-PL" sz="2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372687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6719" y="274320"/>
            <a:ext cx="9997440" cy="524170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pl-PL" sz="3600" b="1" dirty="0" smtClean="0"/>
              <a:t>Przedmioty dodatkowe</a:t>
            </a:r>
            <a:endParaRPr lang="pl-PL" sz="3600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4150342850"/>
              </p:ext>
            </p:extLst>
          </p:nvPr>
        </p:nvGraphicFramePr>
        <p:xfrm>
          <a:off x="1893194" y="1378039"/>
          <a:ext cx="9221271" cy="4986433"/>
        </p:xfrm>
        <a:graphic>
          <a:graphicData uri="http://schemas.openxmlformats.org/drawingml/2006/table">
            <a:tbl>
              <a:tblPr firstRow="1" firstCol="1" bandRow="1"/>
              <a:tblGrid>
                <a:gridCol w="2156248"/>
                <a:gridCol w="1722807"/>
                <a:gridCol w="1926825"/>
                <a:gridCol w="1722807"/>
                <a:gridCol w="1692584"/>
              </a:tblGrid>
              <a:tr h="8560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Przedmiot</a:t>
                      </a:r>
                      <a:endParaRPr lang="pl-PL" sz="2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927" marR="529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 err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Śr</a:t>
                      </a:r>
                      <a:r>
                        <a:rPr lang="pl-PL" sz="20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wynik Techn nr1 </a:t>
                      </a:r>
                      <a:endParaRPr lang="pl-PL" sz="2000" b="1" dirty="0" smtClean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w </a:t>
                      </a:r>
                      <a:r>
                        <a:rPr lang="pl-PL" sz="20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%</a:t>
                      </a:r>
                      <a:endParaRPr lang="pl-PL" sz="2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927" marR="529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 err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Śr</a:t>
                      </a:r>
                      <a:r>
                        <a:rPr lang="pl-PL" sz="20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wynik </a:t>
                      </a:r>
                      <a:r>
                        <a:rPr lang="pl-PL" sz="2000" b="1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powiat w </a:t>
                      </a:r>
                      <a:r>
                        <a:rPr lang="pl-PL" sz="20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%</a:t>
                      </a:r>
                      <a:endParaRPr lang="pl-PL" sz="2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927" marR="529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Śr wynik woj.</a:t>
                      </a:r>
                      <a:endParaRPr lang="pl-PL" sz="20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w %</a:t>
                      </a:r>
                      <a:endParaRPr lang="pl-PL" sz="20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927" marR="529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 err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Śr</a:t>
                      </a:r>
                      <a:r>
                        <a:rPr lang="pl-PL" sz="20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, wynik </a:t>
                      </a:r>
                      <a:r>
                        <a:rPr lang="pl-PL" sz="2000" b="1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kraj w </a:t>
                      </a:r>
                      <a:r>
                        <a:rPr lang="pl-PL" sz="20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%</a:t>
                      </a:r>
                      <a:endParaRPr lang="pl-PL" sz="2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927" marR="529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6017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Geografia PR</a:t>
                      </a:r>
                      <a:endParaRPr lang="pl-PL" sz="2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927" marR="529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4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33,5</a:t>
                      </a:r>
                      <a:endParaRPr lang="pl-PL" sz="2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927" marR="529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4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31,8</a:t>
                      </a:r>
                      <a:endParaRPr lang="pl-PL" sz="2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927" marR="529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4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23,0</a:t>
                      </a:r>
                      <a:endParaRPr lang="pl-PL" sz="24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927" marR="529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4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23,0</a:t>
                      </a:r>
                      <a:endParaRPr lang="pl-PL" sz="2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927" marR="529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6622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J. angielski PR</a:t>
                      </a:r>
                      <a:endParaRPr lang="pl-PL" sz="20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927" marR="529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400" b="1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53,4</a:t>
                      </a:r>
                      <a:endParaRPr lang="pl-PL" sz="2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927" marR="529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4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55,5</a:t>
                      </a:r>
                      <a:endParaRPr lang="pl-PL" sz="2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927" marR="529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4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41,0</a:t>
                      </a:r>
                      <a:endParaRPr lang="pl-PL" sz="2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927" marR="529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4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46,0</a:t>
                      </a:r>
                      <a:endParaRPr lang="pl-PL" sz="24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927" marR="529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5490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Informatyka PR</a:t>
                      </a:r>
                      <a:endParaRPr lang="pl-PL" sz="20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927" marR="529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400" b="1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25,5</a:t>
                      </a:r>
                      <a:endParaRPr lang="pl-PL" sz="2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927" marR="529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4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27,0</a:t>
                      </a:r>
                      <a:endParaRPr lang="pl-PL" sz="24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927" marR="529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4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21,0</a:t>
                      </a:r>
                      <a:endParaRPr lang="pl-PL" sz="2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927" marR="529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4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25,0</a:t>
                      </a:r>
                      <a:endParaRPr lang="pl-PL" sz="2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927" marR="529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5873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J. polski PR</a:t>
                      </a:r>
                      <a:endParaRPr lang="pl-PL" sz="20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927" marR="529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4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80,0</a:t>
                      </a:r>
                      <a:endParaRPr lang="pl-PL" sz="2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927" marR="529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4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64,1</a:t>
                      </a:r>
                      <a:endParaRPr lang="pl-PL" sz="2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927" marR="529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4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31,0</a:t>
                      </a:r>
                      <a:endParaRPr lang="pl-PL" sz="24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927" marR="529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4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36,0</a:t>
                      </a:r>
                      <a:endParaRPr lang="pl-PL" sz="2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927" marR="529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15344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Matematyka</a:t>
                      </a:r>
                      <a:endParaRPr lang="pl-PL" sz="2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PR</a:t>
                      </a:r>
                      <a:endParaRPr lang="pl-PL" sz="2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927" marR="529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4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49,0</a:t>
                      </a:r>
                      <a:endParaRPr lang="pl-PL" sz="2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927" marR="529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4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39,8</a:t>
                      </a:r>
                      <a:endParaRPr lang="pl-PL" sz="2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(wszystkie typy szkół)</a:t>
                      </a:r>
                      <a:endParaRPr lang="pl-PL" sz="2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927" marR="529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4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14,0</a:t>
                      </a:r>
                      <a:endParaRPr lang="pl-PL" sz="2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927" marR="529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4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17,0</a:t>
                      </a:r>
                      <a:endParaRPr lang="pl-PL" sz="2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927" marR="529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091739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ctrTitle"/>
          </p:nvPr>
        </p:nvSpPr>
        <p:spPr>
          <a:xfrm>
            <a:off x="1089097" y="0"/>
            <a:ext cx="10261601" cy="5384800"/>
          </a:xfrm>
        </p:spPr>
        <p:txBody>
          <a:bodyPr>
            <a:normAutofit/>
          </a:bodyPr>
          <a:lstStyle/>
          <a:p>
            <a:pPr algn="ctr"/>
            <a:r>
              <a:rPr lang="pl-PL" sz="4800" dirty="0" smtClean="0"/>
              <a:t>Dziękuję za uwagę</a:t>
            </a:r>
            <a:br>
              <a:rPr lang="pl-PL" sz="4800" dirty="0" smtClean="0"/>
            </a:br>
            <a:r>
              <a:rPr lang="pl-PL" sz="4800" dirty="0" smtClean="0"/>
              <a:t/>
            </a:r>
            <a:br>
              <a:rPr lang="pl-PL" sz="4800" dirty="0" smtClean="0"/>
            </a:br>
            <a:r>
              <a:rPr lang="pl-PL" sz="4800" dirty="0" smtClean="0">
                <a:solidFill>
                  <a:schemeClr val="accent5"/>
                </a:solidFill>
              </a:rPr>
              <a:t/>
            </a:r>
            <a:br>
              <a:rPr lang="pl-PL" sz="4800" dirty="0" smtClean="0">
                <a:solidFill>
                  <a:schemeClr val="accent5"/>
                </a:solidFill>
              </a:rPr>
            </a:br>
            <a:r>
              <a:rPr lang="pl-PL" sz="4800" dirty="0" smtClean="0"/>
              <a:t/>
            </a:r>
            <a:br>
              <a:rPr lang="pl-PL" sz="4800" dirty="0" smtClean="0"/>
            </a:br>
            <a:r>
              <a:rPr lang="pl-PL" sz="4800" dirty="0" smtClean="0"/>
              <a:t>Renata </a:t>
            </a:r>
            <a:r>
              <a:rPr lang="pl-PL" sz="4800" dirty="0" err="1" smtClean="0"/>
              <a:t>Guździk</a:t>
            </a:r>
            <a:endParaRPr lang="en-GB" sz="4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52671" y="148589"/>
            <a:ext cx="3405979" cy="3405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1415063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950976" y="158496"/>
            <a:ext cx="10363200" cy="46038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pl-PL" dirty="0" smtClean="0"/>
              <a:t/>
            </a:r>
            <a:br>
              <a:rPr lang="pl-PL" dirty="0" smtClean="0"/>
            </a:br>
            <a:r>
              <a:rPr lang="pl-PL" sz="2800" b="1" dirty="0" smtClean="0">
                <a:solidFill>
                  <a:srgbClr val="FF0000"/>
                </a:solidFill>
              </a:rPr>
              <a:t>Harmonogram</a:t>
            </a:r>
            <a:r>
              <a:rPr lang="pl-PL" b="1" dirty="0" smtClean="0">
                <a:solidFill>
                  <a:srgbClr val="FF0000"/>
                </a:solidFill>
              </a:rPr>
              <a:t> </a:t>
            </a:r>
            <a:r>
              <a:rPr lang="pl-PL" sz="2800" b="1" dirty="0" smtClean="0">
                <a:solidFill>
                  <a:srgbClr val="FF0000"/>
                </a:solidFill>
              </a:rPr>
              <a:t>Matury 2018 – egzaminy pisemne</a:t>
            </a:r>
            <a:br>
              <a:rPr lang="pl-PL" sz="2800" b="1" dirty="0" smtClean="0">
                <a:solidFill>
                  <a:srgbClr val="FF0000"/>
                </a:solidFill>
              </a:rPr>
            </a:br>
            <a:endParaRPr lang="pl-PL" sz="2800" b="1" dirty="0" smtClean="0">
              <a:solidFill>
                <a:srgbClr val="FF0000"/>
              </a:solidFill>
            </a:endParaRPr>
          </a:p>
        </p:txBody>
      </p:sp>
      <p:graphicFrame>
        <p:nvGraphicFramePr>
          <p:cNvPr id="42127" name="Group 14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xmlns="" val="4261863315"/>
              </p:ext>
            </p:extLst>
          </p:nvPr>
        </p:nvGraphicFramePr>
        <p:xfrm>
          <a:off x="1541173" y="1056757"/>
          <a:ext cx="10549229" cy="5332717"/>
        </p:xfrm>
        <a:graphic>
          <a:graphicData uri="http://schemas.openxmlformats.org/drawingml/2006/table">
            <a:tbl>
              <a:tblPr/>
              <a:tblGrid>
                <a:gridCol w="740949"/>
                <a:gridCol w="1474004"/>
                <a:gridCol w="4710395"/>
                <a:gridCol w="3623881"/>
              </a:tblGrid>
              <a:tr h="38447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Maj 2018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Godzina 9:00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Godzina 14:00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74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Piątek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Język polski (PP)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Język polski (PR)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74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Poniedziałek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Matematyka  (PP)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74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Wtorek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Język angielski (PP)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Język angielski (PR)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74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Środa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Matematyka (PR)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74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Czwartek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Biologia (PR)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55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Piątek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Wiedza o społeczeństwie (PR) 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Informatyka (PR)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56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Poniedziałek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Fizyka ( PR )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Geografia (PR)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74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Wtorek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Język niemiecki (PP)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Język niemiecki(PR)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72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Środa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Chemia ( PR)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Historia( PR)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45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Czwartek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Język rosyjski( PP) 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Język rosyjski (PR)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53568"/>
            <a:ext cx="10363200" cy="1143000"/>
          </a:xfrm>
        </p:spPr>
        <p:txBody>
          <a:bodyPr>
            <a:normAutofit/>
          </a:bodyPr>
          <a:lstStyle/>
          <a:p>
            <a:pPr algn="ctr"/>
            <a:r>
              <a:rPr lang="pl-PL" sz="4000" b="1" dirty="0" smtClean="0">
                <a:solidFill>
                  <a:srgbClr val="FF0000"/>
                </a:solidFill>
              </a:rPr>
              <a:t>Uczeń zdaje obowiązkowo</a:t>
            </a:r>
            <a:endParaRPr lang="pl-PL" sz="40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67712" y="1682496"/>
            <a:ext cx="9009888" cy="40736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pl-PL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 części ustnej </a:t>
            </a:r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l-P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nie określa się poziomu) </a:t>
            </a:r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pl-PL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pl-PL" sz="24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Język polski</a:t>
            </a:r>
          </a:p>
          <a:p>
            <a:pPr marL="285750" indent="-285750">
              <a:buFontTx/>
              <a:buChar char="-"/>
            </a:pPr>
            <a:r>
              <a:rPr lang="pl-PL" sz="24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Język obcy nowożytny  wybrany spośród języków : angielskiego, francuskiego, hiszpańskiego, niemieckiego, rosyjskiego i włoskiego</a:t>
            </a:r>
          </a:p>
          <a:p>
            <a:pPr marL="285750" indent="-285750">
              <a:buFontTx/>
              <a:buChar char="-"/>
            </a:pPr>
            <a:endParaRPr lang="pl-PL" sz="24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32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części pisemnej </a:t>
            </a:r>
            <a:r>
              <a:rPr lang="pl-PL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l-PL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poziomie </a:t>
            </a:r>
            <a:r>
              <a:rPr lang="pl-PL" sz="24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podstawowym</a:t>
            </a:r>
            <a:r>
              <a:rPr lang="pl-PL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pl-PL" sz="24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Język polski</a:t>
            </a:r>
          </a:p>
          <a:p>
            <a:pPr marL="285750" indent="-285750">
              <a:buFontTx/>
              <a:buChar char="-"/>
            </a:pPr>
            <a:r>
              <a:rPr lang="pl-PL" sz="24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Matematyka</a:t>
            </a:r>
          </a:p>
          <a:p>
            <a:pPr marL="285750" indent="-285750">
              <a:buFontTx/>
              <a:buChar char="-"/>
            </a:pPr>
            <a:r>
              <a:rPr lang="pl-PL" sz="24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Język obcy nowożytny (ten sam który zdaje w części ustnej)</a:t>
            </a:r>
            <a:endParaRPr lang="pl-PL" sz="2400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4998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7424" y="621792"/>
            <a:ext cx="10521696" cy="5876544"/>
          </a:xfrm>
          <a:solidFill>
            <a:schemeClr val="accent2">
              <a:lumMod val="20000"/>
              <a:lumOff val="80000"/>
            </a:schemeClr>
          </a:solidFill>
        </p:spPr>
        <p:txBody>
          <a:bodyPr anchor="t">
            <a:normAutofit fontScale="90000"/>
          </a:bodyPr>
          <a:lstStyle/>
          <a:p>
            <a:r>
              <a:rPr lang="pl-PL" sz="4000" b="1" dirty="0" smtClean="0">
                <a:solidFill>
                  <a:srgbClr val="FF0000"/>
                </a:solidFill>
              </a:rPr>
              <a:t>W części pisemnej </a:t>
            </a:r>
            <a:r>
              <a:rPr lang="pl-PL" sz="2700" b="1" dirty="0" smtClean="0"/>
              <a:t>–jeden egzamin z przedmiotu dodatkowego na poziomie rozszerzonym (nie więcej niż 5 przedmiotów) spośród:</a:t>
            </a:r>
            <a:br>
              <a:rPr lang="pl-PL" sz="2700" b="1" dirty="0" smtClean="0"/>
            </a:br>
            <a:r>
              <a:rPr lang="pl-PL" sz="2700" b="1" dirty="0" smtClean="0"/>
              <a:t/>
            </a:r>
            <a:br>
              <a:rPr lang="pl-PL" sz="2700" b="1" dirty="0" smtClean="0"/>
            </a:br>
            <a:r>
              <a:rPr lang="pl-PL" sz="2700" b="1" dirty="0" smtClean="0"/>
              <a:t/>
            </a:r>
            <a:br>
              <a:rPr lang="pl-PL" sz="2700" b="1" dirty="0" smtClean="0"/>
            </a:br>
            <a:r>
              <a:rPr lang="pl-PL" sz="2200" b="1" dirty="0" smtClean="0"/>
              <a:t>- </a:t>
            </a:r>
            <a:r>
              <a:rPr lang="pl-PL" sz="2700" b="1" dirty="0" smtClean="0">
                <a:solidFill>
                  <a:srgbClr val="0070C0"/>
                </a:solidFill>
                <a:effectLst/>
              </a:rPr>
              <a:t>biologia</a:t>
            </a:r>
            <a:br>
              <a:rPr lang="pl-PL" sz="2700" b="1" dirty="0" smtClean="0">
                <a:solidFill>
                  <a:srgbClr val="0070C0"/>
                </a:solidFill>
                <a:effectLst/>
              </a:rPr>
            </a:br>
            <a:r>
              <a:rPr lang="pl-PL" sz="2700" b="1" dirty="0" smtClean="0">
                <a:solidFill>
                  <a:srgbClr val="0070C0"/>
                </a:solidFill>
                <a:effectLst/>
              </a:rPr>
              <a:t>- chemia </a:t>
            </a:r>
            <a:br>
              <a:rPr lang="pl-PL" sz="2700" b="1" dirty="0" smtClean="0">
                <a:solidFill>
                  <a:srgbClr val="0070C0"/>
                </a:solidFill>
                <a:effectLst/>
              </a:rPr>
            </a:br>
            <a:r>
              <a:rPr lang="pl-PL" sz="2700" b="1" dirty="0" smtClean="0">
                <a:solidFill>
                  <a:srgbClr val="0070C0"/>
                </a:solidFill>
                <a:effectLst/>
              </a:rPr>
              <a:t>- fizyka</a:t>
            </a:r>
            <a:r>
              <a:rPr lang="pl-PL" sz="2700" b="1" dirty="0">
                <a:solidFill>
                  <a:srgbClr val="0070C0"/>
                </a:solidFill>
                <a:effectLst/>
              </a:rPr>
              <a:t/>
            </a:r>
            <a:br>
              <a:rPr lang="pl-PL" sz="2700" b="1" dirty="0">
                <a:solidFill>
                  <a:srgbClr val="0070C0"/>
                </a:solidFill>
                <a:effectLst/>
              </a:rPr>
            </a:br>
            <a:r>
              <a:rPr lang="pl-PL" sz="2700" b="1" dirty="0" smtClean="0">
                <a:solidFill>
                  <a:srgbClr val="0070C0"/>
                </a:solidFill>
                <a:effectLst/>
              </a:rPr>
              <a:t>- geografia</a:t>
            </a:r>
            <a:br>
              <a:rPr lang="pl-PL" sz="2700" b="1" dirty="0" smtClean="0">
                <a:solidFill>
                  <a:srgbClr val="0070C0"/>
                </a:solidFill>
                <a:effectLst/>
              </a:rPr>
            </a:br>
            <a:r>
              <a:rPr lang="pl-PL" sz="2700" b="1" dirty="0" smtClean="0">
                <a:solidFill>
                  <a:srgbClr val="0070C0"/>
                </a:solidFill>
                <a:effectLst/>
              </a:rPr>
              <a:t>-  historia</a:t>
            </a:r>
            <a:br>
              <a:rPr lang="pl-PL" sz="2700" b="1" dirty="0" smtClean="0">
                <a:solidFill>
                  <a:srgbClr val="0070C0"/>
                </a:solidFill>
                <a:effectLst/>
              </a:rPr>
            </a:br>
            <a:r>
              <a:rPr lang="pl-PL" sz="2700" b="1" dirty="0" smtClean="0">
                <a:solidFill>
                  <a:srgbClr val="0070C0"/>
                </a:solidFill>
                <a:effectLst/>
              </a:rPr>
              <a:t>- informatyka </a:t>
            </a:r>
            <a:br>
              <a:rPr lang="pl-PL" sz="2700" b="1" dirty="0" smtClean="0">
                <a:solidFill>
                  <a:srgbClr val="0070C0"/>
                </a:solidFill>
                <a:effectLst/>
              </a:rPr>
            </a:br>
            <a:r>
              <a:rPr lang="pl-PL" sz="2700" b="1" dirty="0" smtClean="0">
                <a:solidFill>
                  <a:srgbClr val="0070C0"/>
                </a:solidFill>
                <a:effectLst/>
              </a:rPr>
              <a:t>- język obcy nowożytny</a:t>
            </a:r>
            <a:br>
              <a:rPr lang="pl-PL" sz="2700" b="1" dirty="0" smtClean="0">
                <a:solidFill>
                  <a:srgbClr val="0070C0"/>
                </a:solidFill>
                <a:effectLst/>
              </a:rPr>
            </a:br>
            <a:r>
              <a:rPr lang="pl-PL" sz="2700" b="1" dirty="0" smtClean="0">
                <a:solidFill>
                  <a:srgbClr val="0070C0"/>
                </a:solidFill>
                <a:effectLst/>
              </a:rPr>
              <a:t>-  język polski</a:t>
            </a:r>
            <a:br>
              <a:rPr lang="pl-PL" sz="2700" b="1" dirty="0" smtClean="0">
                <a:solidFill>
                  <a:srgbClr val="0070C0"/>
                </a:solidFill>
                <a:effectLst/>
              </a:rPr>
            </a:br>
            <a:r>
              <a:rPr lang="pl-PL" sz="2700" b="1" dirty="0" smtClean="0">
                <a:solidFill>
                  <a:srgbClr val="0070C0"/>
                </a:solidFill>
                <a:effectLst/>
              </a:rPr>
              <a:t>-  matematyka</a:t>
            </a:r>
            <a:br>
              <a:rPr lang="pl-PL" sz="2700" b="1" dirty="0" smtClean="0">
                <a:solidFill>
                  <a:srgbClr val="0070C0"/>
                </a:solidFill>
                <a:effectLst/>
              </a:rPr>
            </a:br>
            <a:r>
              <a:rPr lang="pl-PL" sz="2700" b="1" dirty="0" smtClean="0">
                <a:solidFill>
                  <a:srgbClr val="0070C0"/>
                </a:solidFill>
                <a:effectLst/>
              </a:rPr>
              <a:t>- wiedza o społeczeństwie</a:t>
            </a:r>
            <a:r>
              <a:rPr lang="pl-PL" sz="2700" b="1" dirty="0">
                <a:solidFill>
                  <a:srgbClr val="0070C0"/>
                </a:solidFill>
                <a:effectLst/>
              </a:rPr>
              <a:t/>
            </a:r>
            <a:br>
              <a:rPr lang="pl-PL" sz="2700" b="1" dirty="0">
                <a:solidFill>
                  <a:srgbClr val="0070C0"/>
                </a:solidFill>
                <a:effectLst/>
              </a:rPr>
            </a:br>
            <a:r>
              <a:rPr lang="pl-PL" sz="2700" b="1" dirty="0" smtClean="0">
                <a:solidFill>
                  <a:srgbClr val="0070C0"/>
                </a:solidFill>
                <a:effectLst/>
              </a:rPr>
              <a:t/>
            </a:r>
            <a:br>
              <a:rPr lang="pl-PL" sz="2700" b="1" dirty="0" smtClean="0">
                <a:solidFill>
                  <a:srgbClr val="0070C0"/>
                </a:solidFill>
                <a:effectLst/>
              </a:rPr>
            </a:br>
            <a:r>
              <a:rPr lang="pl-PL" sz="2200" b="1" dirty="0" smtClean="0"/>
              <a:t/>
            </a:r>
            <a:br>
              <a:rPr lang="pl-PL" sz="2200" b="1" dirty="0" smtClean="0"/>
            </a:br>
            <a:r>
              <a:rPr lang="pl-PL" sz="2200" b="1" dirty="0"/>
              <a:t/>
            </a:r>
            <a:br>
              <a:rPr lang="pl-PL" sz="2200" b="1" dirty="0"/>
            </a:br>
            <a:r>
              <a:rPr lang="pl-PL" sz="2200" b="1" dirty="0"/>
              <a:t/>
            </a:r>
            <a:br>
              <a:rPr lang="pl-PL" sz="2200" b="1" dirty="0"/>
            </a:br>
            <a:endParaRPr lang="pl-PL" sz="2200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2700789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>
                <a:solidFill>
                  <a:srgbClr val="0070C0"/>
                </a:solidFill>
              </a:rPr>
              <a:t>Czas trwania egzaminu</a:t>
            </a:r>
            <a:endParaRPr lang="pl-PL" b="1" dirty="0">
              <a:solidFill>
                <a:srgbClr val="0070C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596528207"/>
              </p:ext>
            </p:extLst>
          </p:nvPr>
        </p:nvGraphicFramePr>
        <p:xfrm>
          <a:off x="1951101" y="1703832"/>
          <a:ext cx="9996489" cy="4333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32163"/>
                <a:gridCol w="3332163"/>
                <a:gridCol w="3332163"/>
              </a:tblGrid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Przedmioty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Arkusze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Czas trwania (min)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 rowSpan="2">
                  <a:txBody>
                    <a:bodyPr/>
                    <a:lstStyle/>
                    <a:p>
                      <a:r>
                        <a:rPr lang="pl-PL" dirty="0" smtClean="0"/>
                        <a:t>Język polski</a:t>
                      </a:r>
                      <a:endParaRPr lang="pl-PL" dirty="0"/>
                    </a:p>
                    <a:p>
                      <a:r>
                        <a:rPr lang="pl-PL" dirty="0" smtClean="0"/>
                        <a:t>Matematyka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Poziom podstawowy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170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Poziom rozszerzony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180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 rowSpan="2">
                  <a:txBody>
                    <a:bodyPr/>
                    <a:lstStyle/>
                    <a:p>
                      <a:r>
                        <a:rPr lang="pl-PL" dirty="0" smtClean="0"/>
                        <a:t>Języki</a:t>
                      </a:r>
                      <a:r>
                        <a:rPr lang="pl-PL" baseline="0" dirty="0" smtClean="0"/>
                        <a:t> obce nowożytne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 smtClean="0"/>
                        <a:t>Poziom podstawowy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120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Poziom rozszerzony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150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Biologia</a:t>
                      </a:r>
                    </a:p>
                    <a:p>
                      <a:r>
                        <a:rPr lang="pl-PL" dirty="0" smtClean="0"/>
                        <a:t>Chemia</a:t>
                      </a:r>
                    </a:p>
                    <a:p>
                      <a:r>
                        <a:rPr lang="pl-PL" dirty="0" smtClean="0"/>
                        <a:t>Fizyka</a:t>
                      </a:r>
                    </a:p>
                    <a:p>
                      <a:r>
                        <a:rPr lang="pl-PL" dirty="0" smtClean="0"/>
                        <a:t>Geografia</a:t>
                      </a:r>
                    </a:p>
                    <a:p>
                      <a:r>
                        <a:rPr lang="pl-PL" dirty="0" smtClean="0"/>
                        <a:t>Historia</a:t>
                      </a:r>
                    </a:p>
                    <a:p>
                      <a:r>
                        <a:rPr lang="pl-PL" dirty="0" smtClean="0"/>
                        <a:t>WOS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pl-PL" dirty="0" smtClean="0"/>
                    </a:p>
                    <a:p>
                      <a:pPr algn="l"/>
                      <a:endParaRPr lang="pl-PL" smtClean="0"/>
                    </a:p>
                    <a:p>
                      <a:pPr algn="l"/>
                      <a:r>
                        <a:rPr lang="pl-PL" smtClean="0"/>
                        <a:t>Poziom </a:t>
                      </a:r>
                      <a:r>
                        <a:rPr lang="pl-PL" dirty="0" smtClean="0"/>
                        <a:t>rozszerzony</a:t>
                      </a:r>
                    </a:p>
                    <a:p>
                      <a:pPr algn="l"/>
                      <a:endParaRPr lang="pl-PL" dirty="0" smtClean="0"/>
                    </a:p>
                    <a:p>
                      <a:pPr algn="l"/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 smtClean="0"/>
                    </a:p>
                    <a:p>
                      <a:endParaRPr lang="pl-PL" dirty="0" smtClean="0"/>
                    </a:p>
                    <a:p>
                      <a:r>
                        <a:rPr lang="pl-PL" dirty="0" smtClean="0"/>
                        <a:t>180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 rowSpan="2">
                  <a:txBody>
                    <a:bodyPr/>
                    <a:lstStyle/>
                    <a:p>
                      <a:r>
                        <a:rPr lang="pl-PL" dirty="0" smtClean="0"/>
                        <a:t>Informatyka</a:t>
                      </a:r>
                      <a:endParaRPr lang="pl-PL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pl-PL" dirty="0" smtClean="0"/>
                        <a:t>Poziom rozszerzony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Cz. I</a:t>
                      </a:r>
                      <a:r>
                        <a:rPr lang="pl-PL" baseline="0" dirty="0" smtClean="0"/>
                        <a:t> </a:t>
                      </a:r>
                      <a:r>
                        <a:rPr lang="pl-PL" dirty="0" smtClean="0"/>
                        <a:t> 60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Cz. II  150</a:t>
                      </a:r>
                      <a:endParaRPr lang="pl-PL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349376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7840" y="140526"/>
            <a:ext cx="9997440" cy="1143000"/>
          </a:xfrm>
        </p:spPr>
        <p:txBody>
          <a:bodyPr/>
          <a:lstStyle/>
          <a:p>
            <a:pPr algn="ctr"/>
            <a:r>
              <a:rPr lang="pl-PL" b="1" dirty="0" smtClean="0">
                <a:solidFill>
                  <a:srgbClr val="00B050"/>
                </a:solidFill>
              </a:rPr>
              <a:t>Opłata za egzamin</a:t>
            </a:r>
            <a:endParaRPr lang="pl-PL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6192" y="1197864"/>
            <a:ext cx="9997440" cy="5660136"/>
          </a:xfrm>
        </p:spPr>
        <p:txBody>
          <a:bodyPr/>
          <a:lstStyle/>
          <a:p>
            <a:r>
              <a:rPr lang="pl-PL" u="sng" dirty="0" smtClean="0"/>
              <a:t>Egzamin maturalny jest odpłatny dla absolwentów</a:t>
            </a:r>
            <a:r>
              <a:rPr lang="pl-PL" dirty="0" smtClean="0"/>
              <a:t>, którzy:</a:t>
            </a:r>
          </a:p>
          <a:p>
            <a:pPr marL="82296" indent="0">
              <a:buNone/>
            </a:pPr>
            <a:endParaRPr lang="pl-PL" dirty="0" smtClean="0"/>
          </a:p>
          <a:p>
            <a:pPr marL="82296" indent="0">
              <a:buNone/>
            </a:pPr>
            <a:r>
              <a:rPr lang="pl-PL" dirty="0" smtClean="0"/>
              <a:t>1</a:t>
            </a:r>
            <a:r>
              <a:rPr lang="pl-PL" sz="2800" dirty="0" smtClean="0"/>
              <a:t>. Po raz trzeci i kolejny przystępują do egzaminu maturalnego z tego samego przedmiotu (obowiązkowego lub dodatkowego),</a:t>
            </a:r>
          </a:p>
          <a:p>
            <a:pPr marL="82296" indent="0">
              <a:buNone/>
            </a:pPr>
            <a:r>
              <a:rPr lang="pl-PL" sz="2800" dirty="0" smtClean="0"/>
              <a:t>2. Zgłaszali w poprzednich latach dany przedmiot dodatkowy w deklaracji ale do niego nie przystąpili (byli nieobecni)</a:t>
            </a:r>
          </a:p>
          <a:p>
            <a:pPr marL="82296" indent="0">
              <a:buNone/>
            </a:pPr>
            <a:endParaRPr lang="pl-PL" sz="2800" dirty="0"/>
          </a:p>
          <a:p>
            <a:pPr marL="82296" indent="0">
              <a:buNone/>
            </a:pPr>
            <a:endParaRPr lang="pl-PL" sz="2800" dirty="0" smtClean="0"/>
          </a:p>
          <a:p>
            <a:pPr marL="82296" indent="0">
              <a:buNone/>
            </a:pPr>
            <a:endParaRPr lang="pl-PL" sz="2800" dirty="0"/>
          </a:p>
          <a:p>
            <a:pPr marL="82296" indent="0">
              <a:buNone/>
            </a:pPr>
            <a:r>
              <a:rPr lang="pl-PL" sz="2400" b="1" i="1" dirty="0" smtClean="0">
                <a:solidFill>
                  <a:srgbClr val="0070C0"/>
                </a:solidFill>
              </a:rPr>
              <a:t>Niewniesienie w tym terminie opłaty skutkuje brakiem możliwości przystąpienia do tego egzaminu.</a:t>
            </a:r>
            <a:endParaRPr lang="pl-PL" sz="2400" b="1" i="1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94688" y="4413504"/>
            <a:ext cx="10070592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solidFill>
                  <a:srgbClr val="C00000"/>
                </a:solidFill>
              </a:rPr>
              <a:t>Opłatę wnosi się w terminie od 1 stycznia do 7 lutego 2018r. (zał.26a)</a:t>
            </a:r>
          </a:p>
          <a:p>
            <a:r>
              <a:rPr lang="pl-PL" sz="2400" b="1" dirty="0" smtClean="0">
                <a:solidFill>
                  <a:srgbClr val="C00000"/>
                </a:solidFill>
              </a:rPr>
              <a:t>na rachunek bankowy wskazany przez dyrektora OKE</a:t>
            </a:r>
            <a:endParaRPr lang="pl-PL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5016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ytuł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10363200" cy="1371600"/>
          </a:xfrm>
        </p:spPr>
        <p:txBody>
          <a:bodyPr>
            <a:normAutofit/>
          </a:bodyPr>
          <a:lstStyle/>
          <a:p>
            <a:pPr algn="ctr"/>
            <a:r>
              <a:rPr lang="pl-PL" sz="2400" dirty="0" smtClean="0"/>
              <a:t>Rozpoczęcie egzaminu pisemnego</a:t>
            </a:r>
            <a:br>
              <a:rPr lang="pl-PL" sz="2400" dirty="0" smtClean="0"/>
            </a:br>
            <a:r>
              <a:rPr lang="pl-PL" sz="2400" dirty="0" smtClean="0"/>
              <a:t/>
            </a:r>
            <a:br>
              <a:rPr lang="pl-PL" sz="2400" dirty="0" smtClean="0"/>
            </a:br>
            <a:endParaRPr lang="pl-PL" sz="2800" dirty="0" smtClean="0">
              <a:solidFill>
                <a:srgbClr val="FF0000"/>
              </a:solidFill>
            </a:endParaRPr>
          </a:p>
        </p:txBody>
      </p:sp>
      <p:sp>
        <p:nvSpPr>
          <p:cNvPr id="14339" name="Symbol zastępczy zawartości 2"/>
          <p:cNvSpPr>
            <a:spLocks noGrp="1"/>
          </p:cNvSpPr>
          <p:nvPr>
            <p:ph idx="1"/>
          </p:nvPr>
        </p:nvSpPr>
        <p:spPr>
          <a:xfrm>
            <a:off x="1511808" y="1171978"/>
            <a:ext cx="10527794" cy="5570197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endParaRPr lang="pl-PL" sz="2000" b="1" dirty="0" smtClean="0">
              <a:latin typeface="TimesNewRomanPSMT" charset="0"/>
            </a:endParaRPr>
          </a:p>
          <a:p>
            <a:pPr>
              <a:lnSpc>
                <a:spcPct val="90000"/>
              </a:lnSpc>
            </a:pPr>
            <a:r>
              <a:rPr lang="pl-PL" sz="2800" dirty="0" smtClean="0"/>
              <a:t>W dniu egzaminu wszyscy absolwenci stawiają się w szkole najpóźniej </a:t>
            </a:r>
          </a:p>
          <a:p>
            <a:pPr>
              <a:lnSpc>
                <a:spcPct val="90000"/>
              </a:lnSpc>
              <a:buNone/>
            </a:pPr>
            <a:r>
              <a:rPr lang="pl-PL" sz="2800" dirty="0" smtClean="0"/>
              <a:t>    o godzinie </a:t>
            </a:r>
            <a:r>
              <a:rPr lang="pl-PL" sz="2800" dirty="0" smtClean="0">
                <a:solidFill>
                  <a:srgbClr val="FF0000"/>
                </a:solidFill>
              </a:rPr>
              <a:t>8,30 </a:t>
            </a:r>
            <a:r>
              <a:rPr lang="pl-PL" sz="2800" dirty="0" smtClean="0"/>
              <a:t>w</a:t>
            </a:r>
            <a:r>
              <a:rPr lang="pl-PL" sz="2800" dirty="0" smtClean="0">
                <a:solidFill>
                  <a:srgbClr val="FF0000"/>
                </a:solidFill>
              </a:rPr>
              <a:t> </a:t>
            </a:r>
            <a:r>
              <a:rPr lang="pl-PL" sz="2800" dirty="0" smtClean="0"/>
              <a:t>strojach galowych</a:t>
            </a:r>
          </a:p>
          <a:p>
            <a:pPr>
              <a:lnSpc>
                <a:spcPct val="90000"/>
              </a:lnSpc>
            </a:pPr>
            <a:r>
              <a:rPr lang="pl-PL" sz="2800" dirty="0" smtClean="0"/>
              <a:t>Od godziny 8,30 – po okazaniu </a:t>
            </a:r>
            <a:r>
              <a:rPr lang="pl-PL" sz="2800" dirty="0" smtClean="0">
                <a:solidFill>
                  <a:srgbClr val="FF0000"/>
                </a:solidFill>
              </a:rPr>
              <a:t>dowodu tożsamości </a:t>
            </a:r>
            <a:r>
              <a:rPr lang="pl-PL" sz="2800" dirty="0" smtClean="0"/>
              <a:t>ze zdjęciem, zdający wchodzą do sali według kolejności na liście z OKE. Po zajęciu </a:t>
            </a:r>
            <a:r>
              <a:rPr lang="pl-PL" sz="2800" dirty="0" smtClean="0">
                <a:solidFill>
                  <a:srgbClr val="FF0000"/>
                </a:solidFill>
              </a:rPr>
              <a:t>wylosowanych</a:t>
            </a:r>
            <a:r>
              <a:rPr lang="pl-PL" sz="2800" dirty="0" smtClean="0"/>
              <a:t> miejsc , przewodniczący ZN niezwłocznie zgłasza się z uczniem – przedstawicielem zdających po odbiór materiałów egzaminacyjnych. </a:t>
            </a:r>
          </a:p>
          <a:p>
            <a:pPr>
              <a:lnSpc>
                <a:spcPct val="90000"/>
              </a:lnSpc>
            </a:pPr>
            <a:r>
              <a:rPr lang="pl-PL" sz="2800" u="sng" dirty="0" smtClean="0">
                <a:solidFill>
                  <a:srgbClr val="FF0000"/>
                </a:solidFill>
              </a:rPr>
              <a:t>zakaz wnoszenia do sali egzaminacyjnej urządzeń telekomunikacyjnych</a:t>
            </a:r>
          </a:p>
          <a:p>
            <a:pPr>
              <a:lnSpc>
                <a:spcPct val="90000"/>
              </a:lnSpc>
            </a:pPr>
            <a:r>
              <a:rPr lang="pl-PL" sz="2800" dirty="0" smtClean="0"/>
              <a:t>do sali można wnieść </a:t>
            </a:r>
            <a:r>
              <a:rPr lang="pl-PL" sz="2800" dirty="0" smtClean="0">
                <a:solidFill>
                  <a:srgbClr val="FF0000"/>
                </a:solidFill>
              </a:rPr>
              <a:t>wyłącznie przybory wymienione w komunikacie dyrektora CKE </a:t>
            </a:r>
            <a:r>
              <a:rPr lang="pl-PL" sz="2800" dirty="0" smtClean="0"/>
              <a:t>oraz </a:t>
            </a:r>
            <a:r>
              <a:rPr lang="pl-PL" sz="2800" u="sng" dirty="0" smtClean="0"/>
              <a:t>butelkę niegazowanej wody mineralnej </a:t>
            </a:r>
            <a:r>
              <a:rPr lang="pl-PL" sz="2800" dirty="0" smtClean="0"/>
              <a:t>0,5 l oryginalnie zamkniętej w przeźroczystym plastikowym opakowaniu</a:t>
            </a:r>
          </a:p>
          <a:p>
            <a:pPr>
              <a:lnSpc>
                <a:spcPct val="90000"/>
              </a:lnSpc>
            </a:pPr>
            <a:r>
              <a:rPr lang="pl-PL" sz="2800" u="sng" dirty="0" smtClean="0"/>
              <a:t>Po zajęciu miejsc </a:t>
            </a:r>
            <a:r>
              <a:rPr lang="pl-PL" sz="2800" u="sng" dirty="0" smtClean="0">
                <a:solidFill>
                  <a:srgbClr val="FF0000"/>
                </a:solidFill>
              </a:rPr>
              <a:t>nie wolno </a:t>
            </a:r>
            <a:r>
              <a:rPr lang="pl-PL" sz="2800" u="sng" dirty="0" smtClean="0"/>
              <a:t>już opuszczać sali egzaminacyjnej.</a:t>
            </a:r>
          </a:p>
          <a:p>
            <a:pPr>
              <a:lnSpc>
                <a:spcPct val="90000"/>
              </a:lnSpc>
            </a:pPr>
            <a:r>
              <a:rPr lang="pl-PL" sz="2800" dirty="0" smtClean="0"/>
              <a:t>Członkowie ZN rozdają zdającym zabezpieczone arkusze egzaminacyjne  punktualnie o godzinie 9,00. </a:t>
            </a:r>
            <a:r>
              <a:rPr lang="pl-PL" sz="2800" u="sng" dirty="0" smtClean="0">
                <a:solidFill>
                  <a:srgbClr val="FF0000"/>
                </a:solidFill>
              </a:rPr>
              <a:t>(Od tego momentu spóźnialscy nie będą wpuszczani do sali.)</a:t>
            </a:r>
          </a:p>
        </p:txBody>
      </p:sp>
      <p:sp>
        <p:nvSpPr>
          <p:cNvPr id="4" name="Tytuł 3"/>
          <p:cNvSpPr txBox="1">
            <a:spLocks/>
          </p:cNvSpPr>
          <p:nvPr/>
        </p:nvSpPr>
        <p:spPr>
          <a:xfrm>
            <a:off x="1511808" y="116345"/>
            <a:ext cx="10527794" cy="105563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cmpd="thickThin">
            <a:solidFill>
              <a:srgbClr val="002060"/>
            </a:solidFill>
            <a:round/>
          </a:ln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189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l-PL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PROCEDURY NA EGZAMIN PISEMNY</a:t>
            </a:r>
            <a:endParaRPr lang="pl-PL" sz="2800" b="1" cap="all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73200" y="381000"/>
            <a:ext cx="10566400" cy="75498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>
              <a:defRPr/>
            </a:pPr>
            <a:r>
              <a:rPr lang="pl-PL" sz="4000" b="1" dirty="0">
                <a:solidFill>
                  <a:schemeClr val="accent2">
                    <a:lumMod val="75000"/>
                  </a:schemeClr>
                </a:solidFill>
              </a:rPr>
              <a:t>Zadania </a:t>
            </a:r>
            <a:r>
              <a:rPr lang="pl-PL" sz="4000" b="1" dirty="0" smtClean="0">
                <a:solidFill>
                  <a:schemeClr val="accent2">
                    <a:lumMod val="75000"/>
                  </a:schemeClr>
                </a:solidFill>
              </a:rPr>
              <a:t>członków ZN</a:t>
            </a:r>
            <a:endParaRPr lang="pl-PL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xmlns="" val="2041227720"/>
              </p:ext>
            </p:extLst>
          </p:nvPr>
        </p:nvGraphicFramePr>
        <p:xfrm>
          <a:off x="1667836" y="1580907"/>
          <a:ext cx="10975776" cy="23521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Prostokąt 3"/>
          <p:cNvSpPr/>
          <p:nvPr/>
        </p:nvSpPr>
        <p:spPr>
          <a:xfrm>
            <a:off x="1667836" y="3933056"/>
            <a:ext cx="10177131" cy="2376264"/>
          </a:xfrm>
          <a:prstGeom prst="rect">
            <a:avLst/>
          </a:prstGeom>
        </p:spPr>
        <p:txBody>
          <a:bodyPr/>
          <a:lstStyle/>
          <a:p>
            <a:pPr lvl="0" rtl="0">
              <a:lnSpc>
                <a:spcPct val="150000"/>
              </a:lnSpc>
              <a:buChar char="•"/>
            </a:pPr>
            <a:r>
              <a:rPr lang="pl-PL" sz="2400" dirty="0" smtClean="0">
                <a:solidFill>
                  <a:schemeClr val="tx1"/>
                </a:solidFill>
              </a:rPr>
              <a:t>w sposób niezakłócający pracy zdających</a:t>
            </a:r>
            <a:endParaRPr lang="pl-PL" sz="2400" dirty="0">
              <a:solidFill>
                <a:schemeClr val="tx1"/>
              </a:solidFill>
            </a:endParaRPr>
          </a:p>
          <a:p>
            <a:pPr lvl="0" rtl="0">
              <a:lnSpc>
                <a:spcPct val="150000"/>
              </a:lnSpc>
              <a:buChar char="•"/>
            </a:pPr>
            <a:r>
              <a:rPr lang="pl-PL" sz="2400" dirty="0" smtClean="0">
                <a:solidFill>
                  <a:schemeClr val="tx1"/>
                </a:solidFill>
              </a:rPr>
              <a:t>cicho</a:t>
            </a:r>
            <a:endParaRPr lang="pl-PL" sz="2400" dirty="0">
              <a:solidFill>
                <a:schemeClr val="tx1"/>
              </a:solidFill>
            </a:endParaRPr>
          </a:p>
          <a:p>
            <a:pPr lvl="0" rtl="0">
              <a:lnSpc>
                <a:spcPct val="150000"/>
              </a:lnSpc>
              <a:buChar char="•"/>
            </a:pPr>
            <a:r>
              <a:rPr lang="pl-PL" sz="2400" dirty="0" smtClean="0">
                <a:solidFill>
                  <a:schemeClr val="tx1"/>
                </a:solidFill>
              </a:rPr>
              <a:t>bez zaglądania do prac zdających</a:t>
            </a:r>
            <a:endParaRPr lang="pl-PL" sz="24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38160" y="4102941"/>
            <a:ext cx="3899839" cy="2569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9125125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4903</TotalTime>
  <Words>1445</Words>
  <Application>Microsoft Office PowerPoint</Application>
  <PresentationFormat>Niestandardowy</PresentationFormat>
  <Paragraphs>393</Paragraphs>
  <Slides>25</Slides>
  <Notes>2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25</vt:i4>
      </vt:variant>
    </vt:vector>
  </HeadingPairs>
  <TitlesOfParts>
    <vt:vector size="26" baseType="lpstr">
      <vt:lpstr>Solstice</vt:lpstr>
      <vt:lpstr>Egzamin maturalny</vt:lpstr>
      <vt:lpstr>harmonogram egzaminu maturalnego w terminie głównym</vt:lpstr>
      <vt:lpstr> Harmonogram Matury 2018 – egzaminy pisemne </vt:lpstr>
      <vt:lpstr>Uczeń zdaje obowiązkowo</vt:lpstr>
      <vt:lpstr>W części pisemnej –jeden egzamin z przedmiotu dodatkowego na poziomie rozszerzonym (nie więcej niż 5 przedmiotów) spośród:   - biologia - chemia  - fizyka - geografia -  historia - informatyka  - język obcy nowożytny -  język polski -  matematyka - wiedza o społeczeństwie     </vt:lpstr>
      <vt:lpstr>Czas trwania egzaminu</vt:lpstr>
      <vt:lpstr>Opłata za egzamin</vt:lpstr>
      <vt:lpstr>Rozpoczęcie egzaminu pisemnego  </vt:lpstr>
      <vt:lpstr>Zadania członków ZN</vt:lpstr>
      <vt:lpstr>WNIOSEK ZDAJĄCEGO / RODZICA ZDAJĄCEGO O PRZYSTĄPIENIE DO EGZAMINU MATURALNEGO  W TERMINIE DODATKOWYM  w sytuacjach awaryjnych</vt:lpstr>
      <vt:lpstr>termin poprawkowy 21 sierpnia 2018 godz 9:00 w szkole</vt:lpstr>
      <vt:lpstr>zgłaszanie zastrzeżeń przez zdających</vt:lpstr>
      <vt:lpstr>unieważnienia</vt:lpstr>
      <vt:lpstr>Unieważnienia podczas sprawdzania pracy egzaminacyjnej</vt:lpstr>
      <vt:lpstr>wglądy</vt:lpstr>
      <vt:lpstr>Świadectwo dojrzałości</vt:lpstr>
      <vt:lpstr>Deklaracja</vt:lpstr>
      <vt:lpstr>Uprawnieni do dostosowania na podstawie stosownych dokumentów (opinia PP/orzeczenie)</vt:lpstr>
      <vt:lpstr>Dostosowanie warunków  przeprowadzania egzaminu maturalnego polega na:</vt:lpstr>
      <vt:lpstr>Zdawalność egzaminu maturalnego w V 2017r</vt:lpstr>
      <vt:lpstr>Matura 2017 – II LO w ZSP nr 1 wyniki z przedmiotów obowiązkowych</vt:lpstr>
      <vt:lpstr>Przedmioty dodatkowe</vt:lpstr>
      <vt:lpstr>Technikum nr 1 w ZSP nr 1- wyniki z przedmiotów obowiązkowych</vt:lpstr>
      <vt:lpstr>Przedmioty dodatkowe</vt:lpstr>
      <vt:lpstr>Dziękuję za uwagę    Renata Guździk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mmichalska</dc:creator>
  <cp:lastModifiedBy>Your User Name</cp:lastModifiedBy>
  <cp:revision>375</cp:revision>
  <dcterms:created xsi:type="dcterms:W3CDTF">2016-02-20T13:20:14Z</dcterms:created>
  <dcterms:modified xsi:type="dcterms:W3CDTF">2017-09-21T06:38:24Z</dcterms:modified>
</cp:coreProperties>
</file>