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2EBCC-350D-4393-81B1-CE82A4AE4542}" type="datetimeFigureOut">
              <a:rPr lang="pl-PL" smtClean="0"/>
              <a:t>17.02.2019</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C67FA-AC86-4561-ABD0-0490EB737F66}" type="slidenum">
              <a:rPr lang="pl-PL" smtClean="0"/>
              <a:t>‹#›</a:t>
            </a:fld>
            <a:endParaRPr lang="pl-PL" dirty="0"/>
          </a:p>
        </p:txBody>
      </p:sp>
    </p:spTree>
    <p:extLst>
      <p:ext uri="{BB962C8B-B14F-4D97-AF65-F5344CB8AC3E}">
        <p14:creationId xmlns:p14="http://schemas.microsoft.com/office/powerpoint/2010/main" val="305009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92C67FA-AC86-4561-ABD0-0490EB737F66}" type="slidenum">
              <a:rPr lang="pl-PL" smtClean="0"/>
              <a:t>1</a:t>
            </a:fld>
            <a:endParaRPr lang="pl-PL" dirty="0"/>
          </a:p>
        </p:txBody>
      </p:sp>
    </p:spTree>
    <p:extLst>
      <p:ext uri="{BB962C8B-B14F-4D97-AF65-F5344CB8AC3E}">
        <p14:creationId xmlns:p14="http://schemas.microsoft.com/office/powerpoint/2010/main" val="349062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5"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ytuł 7"/>
          <p:cNvSpPr>
            <a:spLocks noGrp="1"/>
          </p:cNvSpPr>
          <p:nvPr>
            <p:ph type="ctrTitle"/>
          </p:nvPr>
        </p:nvSpPr>
        <p:spPr>
          <a:xfrm>
            <a:off x="540544" y="776290"/>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8"/>
            <a:ext cx="5791200" cy="365125"/>
          </a:xfrm>
        </p:spPr>
        <p:txBody>
          <a:bodyPr tIns="0" bIns="0" anchor="t"/>
          <a:lstStyle>
            <a:lvl1pPr algn="r">
              <a:defRPr sz="1000"/>
            </a:lvl1pPr>
          </a:lstStyle>
          <a:p>
            <a:fld id="{8AA30C8F-26D0-4A09-99AA-6DF9690B26DA}" type="datetimeFigureOut">
              <a:rPr lang="pl-PL" smtClean="0"/>
              <a:t>17.02.2019</a:t>
            </a:fld>
            <a:endParaRPr lang="pl-PL" dirty="0"/>
          </a:p>
        </p:txBody>
      </p:sp>
      <p:sp>
        <p:nvSpPr>
          <p:cNvPr id="17" name="Symbol zastępczy stopki 16"/>
          <p:cNvSpPr>
            <a:spLocks noGrp="1"/>
          </p:cNvSpPr>
          <p:nvPr>
            <p:ph type="ftr" sz="quarter" idx="11"/>
          </p:nvPr>
        </p:nvSpPr>
        <p:spPr>
          <a:xfrm>
            <a:off x="1371600" y="5650706"/>
            <a:ext cx="5791200" cy="365125"/>
          </a:xfrm>
        </p:spPr>
        <p:txBody>
          <a:bodyPr tIns="0" bIns="0" anchor="b"/>
          <a:lstStyle>
            <a:lvl1pPr algn="r">
              <a:defRPr sz="1100"/>
            </a:lvl1pPr>
          </a:lstStyle>
          <a:p>
            <a:endParaRPr lang="pl-PL" dirty="0"/>
          </a:p>
        </p:txBody>
      </p:sp>
      <p:sp>
        <p:nvSpPr>
          <p:cNvPr id="29" name="Symbol zastępczy numeru slajdu 28"/>
          <p:cNvSpPr>
            <a:spLocks noGrp="1"/>
          </p:cNvSpPr>
          <p:nvPr>
            <p:ph type="sldNum" sz="quarter" idx="12"/>
          </p:nvPr>
        </p:nvSpPr>
        <p:spPr>
          <a:xfrm>
            <a:off x="8392247" y="5752309"/>
            <a:ext cx="502920" cy="365125"/>
          </a:xfrm>
        </p:spPr>
        <p:txBody>
          <a:bodyPr anchor="ctr"/>
          <a:lstStyle>
            <a:lvl1pPr algn="ctr">
              <a:defRPr sz="1300">
                <a:solidFill>
                  <a:srgbClr val="FFFFFF"/>
                </a:solidFill>
              </a:defRPr>
            </a:lvl1pPr>
          </a:lstStyle>
          <a:p>
            <a:fld id="{23270C34-6C0D-4BB3-BB4A-74194DB2BC7B}" type="slidenum">
              <a:rPr lang="pl-PL" smtClean="0"/>
              <a:t>‹#›</a:t>
            </a:fld>
            <a:endParaRPr lang="pl-PL"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AA30C8F-26D0-4A09-99AA-6DF9690B26DA}" type="datetimeFigureOut">
              <a:rPr lang="pl-PL" smtClean="0"/>
              <a:t>17.02.2019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3270C34-6C0D-4BB3-BB4A-74194DB2BC7B}" type="slidenum">
              <a:rPr lang="pl-PL" smtClean="0"/>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AA30C8F-26D0-4A09-99AA-6DF9690B26DA}" type="datetimeFigureOut">
              <a:rPr lang="pl-PL" smtClean="0"/>
              <a:t>17.02.2019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3270C34-6C0D-4BB3-BB4A-74194DB2BC7B}" type="slidenum">
              <a:rPr lang="pl-PL" smtClean="0"/>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8AA30C8F-26D0-4A09-99AA-6DF9690B26DA}" type="datetimeFigureOut">
              <a:rPr lang="pl-PL" smtClean="0"/>
              <a:t>17.02.2019</a:t>
            </a:fld>
            <a:endParaRPr lang="pl-PL" dirty="0"/>
          </a:p>
        </p:txBody>
      </p:sp>
      <p:sp>
        <p:nvSpPr>
          <p:cNvPr id="5" name="Symbol zastępczy stopki 4"/>
          <p:cNvSpPr>
            <a:spLocks noGrp="1"/>
          </p:cNvSpPr>
          <p:nvPr>
            <p:ph type="ftr" sz="quarter" idx="11"/>
          </p:nvPr>
        </p:nvSpPr>
        <p:spPr>
          <a:xfrm>
            <a:off x="457200" y="6480971"/>
            <a:ext cx="4260056" cy="300831"/>
          </a:xfrm>
        </p:spPr>
        <p:txBody>
          <a:bodyPr/>
          <a:lstStyle/>
          <a:p>
            <a:endParaRPr lang="pl-PL" dirty="0"/>
          </a:p>
        </p:txBody>
      </p:sp>
      <p:sp>
        <p:nvSpPr>
          <p:cNvPr id="6" name="Symbol zastępczy numeru slajdu 5"/>
          <p:cNvSpPr>
            <a:spLocks noGrp="1"/>
          </p:cNvSpPr>
          <p:nvPr>
            <p:ph type="sldNum" sz="quarter" idx="12"/>
          </p:nvPr>
        </p:nvSpPr>
        <p:spPr/>
        <p:txBody>
          <a:bodyPr/>
          <a:lstStyle/>
          <a:p>
            <a:fld id="{23270C34-6C0D-4BB3-BB4A-74194DB2BC7B}" type="slidenum">
              <a:rPr lang="pl-PL" smtClean="0"/>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5" y="7036"/>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Trójkąt równoramienny 7"/>
          <p:cNvSpPr/>
          <p:nvPr/>
        </p:nvSpPr>
        <p:spPr>
          <a:xfrm rot="5400000" flipV="1">
            <a:off x="7554355" y="309492"/>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ymbol zastępczy daty 3"/>
          <p:cNvSpPr>
            <a:spLocks noGrp="1"/>
          </p:cNvSpPr>
          <p:nvPr>
            <p:ph type="dt" sz="half" idx="10"/>
          </p:nvPr>
        </p:nvSpPr>
        <p:spPr>
          <a:xfrm>
            <a:off x="6955632" y="6477000"/>
            <a:ext cx="2133600" cy="304800"/>
          </a:xfrm>
        </p:spPr>
        <p:txBody>
          <a:bodyPr/>
          <a:lstStyle/>
          <a:p>
            <a:fld id="{8AA30C8F-26D0-4A09-99AA-6DF9690B26DA}" type="datetimeFigureOut">
              <a:rPr lang="pl-PL" smtClean="0"/>
              <a:t>17.02.2019</a:t>
            </a:fld>
            <a:endParaRPr lang="pl-PL" dirty="0"/>
          </a:p>
        </p:txBody>
      </p:sp>
      <p:sp>
        <p:nvSpPr>
          <p:cNvPr id="5" name="Symbol zastępczy stopki 4"/>
          <p:cNvSpPr>
            <a:spLocks noGrp="1"/>
          </p:cNvSpPr>
          <p:nvPr>
            <p:ph type="ftr" sz="quarter" idx="11"/>
          </p:nvPr>
        </p:nvSpPr>
        <p:spPr>
          <a:xfrm>
            <a:off x="2619376" y="6480971"/>
            <a:ext cx="4260056" cy="300831"/>
          </a:xfrm>
        </p:spPr>
        <p:txBody>
          <a:bodyPr/>
          <a:lstStyle/>
          <a:p>
            <a:endParaRPr lang="pl-PL" dirty="0"/>
          </a:p>
        </p:txBody>
      </p:sp>
      <p:sp>
        <p:nvSpPr>
          <p:cNvPr id="6" name="Symbol zastępczy numeru slajdu 5"/>
          <p:cNvSpPr>
            <a:spLocks noGrp="1"/>
          </p:cNvSpPr>
          <p:nvPr>
            <p:ph type="sldNum" sz="quarter" idx="12"/>
          </p:nvPr>
        </p:nvSpPr>
        <p:spPr>
          <a:xfrm>
            <a:off x="8451056" y="809624"/>
            <a:ext cx="502920" cy="300831"/>
          </a:xfrm>
        </p:spPr>
        <p:txBody>
          <a:bodyPr/>
          <a:lstStyle/>
          <a:p>
            <a:fld id="{23270C34-6C0D-4BB3-BB4A-74194DB2BC7B}" type="slidenum">
              <a:rPr lang="pl-PL" smtClean="0"/>
              <a:t>‹#›</a:t>
            </a:fld>
            <a:endParaRPr lang="pl-PL" dirty="0"/>
          </a:p>
        </p:txBody>
      </p:sp>
      <p:cxnSp>
        <p:nvCxnSpPr>
          <p:cNvPr id="11" name="Łącznik prostoliniowy 10"/>
          <p:cNvCxnSpPr/>
          <p:nvPr/>
        </p:nvCxnSpPr>
        <p:spPr>
          <a:xfrm rot="10800000">
            <a:off x="6468796"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2"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6"/>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9"/>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9"/>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8AA30C8F-26D0-4A09-99AA-6DF9690B26DA}" type="datetimeFigureOut">
              <a:rPr lang="pl-PL" smtClean="0"/>
              <a:t>17.02.2019</a:t>
            </a:fld>
            <a:endParaRPr lang="pl-PL" dirty="0"/>
          </a:p>
        </p:txBody>
      </p:sp>
      <p:sp>
        <p:nvSpPr>
          <p:cNvPr id="6" name="Symbol zastępczy stopki 5"/>
          <p:cNvSpPr>
            <a:spLocks noGrp="1"/>
          </p:cNvSpPr>
          <p:nvPr>
            <p:ph type="ftr" sz="quarter" idx="11"/>
          </p:nvPr>
        </p:nvSpPr>
        <p:spPr>
          <a:xfrm>
            <a:off x="457200" y="6480969"/>
            <a:ext cx="4260056" cy="301752"/>
          </a:xfrm>
        </p:spPr>
        <p:txBody>
          <a:bodyPr/>
          <a:lstStyle/>
          <a:p>
            <a:endParaRPr lang="pl-PL" dirty="0"/>
          </a:p>
        </p:txBody>
      </p:sp>
      <p:sp>
        <p:nvSpPr>
          <p:cNvPr id="7" name="Symbol zastępczy numeru slajdu 6"/>
          <p:cNvSpPr>
            <a:spLocks noGrp="1"/>
          </p:cNvSpPr>
          <p:nvPr>
            <p:ph type="sldNum" sz="quarter" idx="12"/>
          </p:nvPr>
        </p:nvSpPr>
        <p:spPr>
          <a:xfrm>
            <a:off x="7589520" y="6480969"/>
            <a:ext cx="502920" cy="301752"/>
          </a:xfrm>
        </p:spPr>
        <p:txBody>
          <a:bodyPr/>
          <a:lstStyle/>
          <a:p>
            <a:fld id="{23270C34-6C0D-4BB3-BB4A-74194DB2BC7B}" type="slidenum">
              <a:rPr lang="pl-PL" smtClean="0"/>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8AA30C8F-26D0-4A09-99AA-6DF9690B26DA}" type="datetimeFigureOut">
              <a:rPr lang="pl-PL" smtClean="0"/>
              <a:t>17.02.2019</a:t>
            </a:fld>
            <a:endParaRPr lang="pl-PL" dirty="0"/>
          </a:p>
        </p:txBody>
      </p:sp>
      <p:sp>
        <p:nvSpPr>
          <p:cNvPr id="8" name="Symbol zastępczy stopki 7"/>
          <p:cNvSpPr>
            <a:spLocks noGrp="1"/>
          </p:cNvSpPr>
          <p:nvPr>
            <p:ph type="ftr" sz="quarter" idx="11"/>
          </p:nvPr>
        </p:nvSpPr>
        <p:spPr>
          <a:xfrm>
            <a:off x="457200" y="6480969"/>
            <a:ext cx="4261104" cy="301752"/>
          </a:xfrm>
        </p:spPr>
        <p:txBody>
          <a:bodyPr/>
          <a:lstStyle/>
          <a:p>
            <a:endParaRPr lang="pl-PL" dirty="0"/>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23270C34-6C0D-4BB3-BB4A-74194DB2BC7B}" type="slidenum">
              <a:rPr lang="pl-PL" smtClean="0"/>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8AA30C8F-26D0-4A09-99AA-6DF9690B26DA}" type="datetimeFigureOut">
              <a:rPr lang="pl-PL" smtClean="0"/>
              <a:t>17.02.2019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23270C34-6C0D-4BB3-BB4A-74194DB2BC7B}" type="slidenum">
              <a:rPr lang="pl-PL" smtClean="0"/>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8AA30C8F-26D0-4A09-99AA-6DF9690B26DA}" type="datetimeFigureOut">
              <a:rPr lang="pl-PL" smtClean="0"/>
              <a:t>17.02.2019</a:t>
            </a:fld>
            <a:endParaRPr lang="pl-PL" dirty="0"/>
          </a:p>
        </p:txBody>
      </p:sp>
      <p:sp>
        <p:nvSpPr>
          <p:cNvPr id="3" name="Symbol zastępczy stopki 2"/>
          <p:cNvSpPr>
            <a:spLocks noGrp="1"/>
          </p:cNvSpPr>
          <p:nvPr>
            <p:ph type="ftr" sz="quarter" idx="11"/>
          </p:nvPr>
        </p:nvSpPr>
        <p:spPr>
          <a:xfrm>
            <a:off x="457200" y="6481892"/>
            <a:ext cx="4260056" cy="300831"/>
          </a:xfrm>
        </p:spPr>
        <p:txBody>
          <a:bodyPr/>
          <a:lstStyle/>
          <a:p>
            <a:endParaRPr lang="pl-PL" dirty="0"/>
          </a:p>
        </p:txBody>
      </p:sp>
      <p:sp>
        <p:nvSpPr>
          <p:cNvPr id="4" name="Symbol zastępczy numeru slajdu 3"/>
          <p:cNvSpPr>
            <a:spLocks noGrp="1"/>
          </p:cNvSpPr>
          <p:nvPr>
            <p:ph type="sldNum" sz="quarter" idx="12"/>
          </p:nvPr>
        </p:nvSpPr>
        <p:spPr>
          <a:xfrm>
            <a:off x="7589520" y="6480969"/>
            <a:ext cx="502920" cy="301752"/>
          </a:xfrm>
        </p:spPr>
        <p:txBody>
          <a:bodyPr/>
          <a:lstStyle/>
          <a:p>
            <a:fld id="{23270C34-6C0D-4BB3-BB4A-74194DB2BC7B}" type="slidenum">
              <a:rPr lang="pl-PL" smtClean="0"/>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8AA30C8F-26D0-4A09-99AA-6DF9690B26DA}" type="datetimeFigureOut">
              <a:rPr lang="pl-PL" smtClean="0"/>
              <a:t>17.02.2019</a:t>
            </a:fld>
            <a:endParaRPr lang="pl-PL" dirty="0"/>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dirty="0"/>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23270C34-6C0D-4BB3-BB4A-74194DB2BC7B}" type="slidenum">
              <a:rPr lang="pl-PL" smtClean="0"/>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8AA30C8F-26D0-4A09-99AA-6DF9690B26DA}" type="datetimeFigureOut">
              <a:rPr lang="pl-PL" smtClean="0"/>
              <a:t>17.02.2019</a:t>
            </a:fld>
            <a:endParaRPr lang="pl-PL" dirty="0"/>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dirty="0"/>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23270C34-6C0D-4BB3-BB4A-74194DB2BC7B}" type="slidenum">
              <a:rPr lang="pl-PL" smtClean="0"/>
              <a:t>‹#›</a:t>
            </a:fld>
            <a:endParaRPr lang="pl-PL"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5" y="14070"/>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Łącznik prostoliniowy 7"/>
          <p:cNvCxnSpPr/>
          <p:nvPr/>
        </p:nvCxnSpPr>
        <p:spPr>
          <a:xfrm>
            <a:off x="2"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6"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AA30C8F-26D0-4A09-99AA-6DF9690B26DA}" type="datetimeFigureOut">
              <a:rPr lang="pl-PL" smtClean="0"/>
              <a:t>17.02.2019</a:t>
            </a:fld>
            <a:endParaRPr lang="pl-PL" dirty="0"/>
          </a:p>
        </p:txBody>
      </p:sp>
      <p:sp>
        <p:nvSpPr>
          <p:cNvPr id="3" name="Symbol zastępczy stopki 2"/>
          <p:cNvSpPr>
            <a:spLocks noGrp="1"/>
          </p:cNvSpPr>
          <p:nvPr>
            <p:ph type="ftr" sz="quarter" idx="3"/>
          </p:nvPr>
        </p:nvSpPr>
        <p:spPr>
          <a:xfrm>
            <a:off x="457200" y="6481892"/>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dirty="0"/>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3270C34-6C0D-4BB3-BB4A-74194DB2BC7B}" type="slidenum">
              <a:rPr lang="pl-PL" smtClean="0"/>
              <a:t>‹#›</a:t>
            </a:fld>
            <a:endParaRPr lang="pl-PL"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95536" y="1772816"/>
            <a:ext cx="8062912" cy="1470025"/>
          </a:xfrm>
        </p:spPr>
        <p:txBody>
          <a:bodyPr>
            <a:normAutofit/>
          </a:bodyPr>
          <a:lstStyle/>
          <a:p>
            <a:pPr algn="ctr"/>
            <a:r>
              <a:rPr lang="pl-PL" sz="7200" b="1" dirty="0" smtClean="0"/>
              <a:t>Jama Michalika </a:t>
            </a:r>
            <a:endParaRPr lang="pl-PL" sz="7200" b="1" dirty="0"/>
          </a:p>
        </p:txBody>
      </p:sp>
      <p:sp>
        <p:nvSpPr>
          <p:cNvPr id="3" name="Podtytuł 2"/>
          <p:cNvSpPr>
            <a:spLocks noGrp="1"/>
          </p:cNvSpPr>
          <p:nvPr>
            <p:ph type="subTitle" idx="1"/>
          </p:nvPr>
        </p:nvSpPr>
        <p:spPr>
          <a:xfrm>
            <a:off x="830319" y="5116163"/>
            <a:ext cx="8062912" cy="1752600"/>
          </a:xfrm>
        </p:spPr>
        <p:txBody>
          <a:bodyPr/>
          <a:lstStyle/>
          <a:p>
            <a:r>
              <a:rPr lang="pl-PL" dirty="0" smtClean="0">
                <a:effectLst>
                  <a:outerShdw blurRad="38100" dist="38100" dir="2700000" algn="tl">
                    <a:srgbClr val="000000">
                      <a:alpha val="43137"/>
                    </a:srgbClr>
                  </a:outerShdw>
                </a:effectLst>
              </a:rPr>
              <a:t>Weronika Trawa </a:t>
            </a:r>
          </a:p>
          <a:p>
            <a:r>
              <a:rPr lang="pl-PL" dirty="0" smtClean="0">
                <a:effectLst>
                  <a:outerShdw blurRad="38100" dist="38100" dir="2700000" algn="tl">
                    <a:srgbClr val="000000">
                      <a:alpha val="43137"/>
                    </a:srgbClr>
                  </a:outerShdw>
                </a:effectLst>
              </a:rPr>
              <a:t>Patrycja Wójcicka</a:t>
            </a:r>
          </a:p>
          <a:p>
            <a:r>
              <a:rPr lang="pl-PL" dirty="0" smtClean="0">
                <a:effectLst>
                  <a:outerShdw blurRad="38100" dist="38100" dir="2700000" algn="tl">
                    <a:srgbClr val="000000">
                      <a:alpha val="43137"/>
                    </a:srgbClr>
                  </a:outerShdw>
                </a:effectLst>
              </a:rPr>
              <a:t>Justyna Mitręga </a:t>
            </a:r>
            <a:endParaRPr lang="pl-P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777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sz="2000" dirty="0" smtClean="0"/>
          </a:p>
          <a:p>
            <a:pPr marL="64008" indent="0">
              <a:buNone/>
            </a:pPr>
            <a:endParaRPr lang="pl-PL" sz="2000" dirty="0"/>
          </a:p>
          <a:p>
            <a:pPr marL="64008" indent="0">
              <a:buNone/>
            </a:pPr>
            <a:r>
              <a:rPr lang="pl-PL" sz="2000" dirty="0" smtClean="0"/>
              <a:t>      Witraż Ireny Solskiej                                          Karykatura</a:t>
            </a:r>
          </a:p>
          <a:p>
            <a:pPr marL="64008" indent="0">
              <a:buNone/>
            </a:pPr>
            <a:r>
              <a:rPr lang="pl-PL" sz="2000" dirty="0" smtClean="0"/>
              <a:t>      jako centaur                                            Pijana Brama Floriańska</a:t>
            </a:r>
          </a:p>
          <a:p>
            <a:pPr marL="64008" indent="0">
              <a:buNone/>
            </a:pPr>
            <a:endParaRPr lang="pl-PL"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033"/>
            <a:ext cx="404338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27836"/>
            <a:ext cx="20764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32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4408"/>
            <a:ext cx="8229600" cy="1399032"/>
          </a:xfrm>
        </p:spPr>
        <p:txBody>
          <a:bodyPr/>
          <a:lstStyle/>
          <a:p>
            <a:pPr algn="ctr"/>
            <a:r>
              <a:rPr lang="pl-PL" dirty="0" smtClean="0"/>
              <a:t>Upadek kawiarni</a:t>
            </a:r>
            <a:endParaRPr lang="pl-PL" dirty="0"/>
          </a:p>
        </p:txBody>
      </p:sp>
      <p:sp>
        <p:nvSpPr>
          <p:cNvPr id="3" name="Symbol zastępczy zawartości 2"/>
          <p:cNvSpPr>
            <a:spLocks noGrp="1"/>
          </p:cNvSpPr>
          <p:nvPr>
            <p:ph idx="1"/>
          </p:nvPr>
        </p:nvSpPr>
        <p:spPr>
          <a:xfrm>
            <a:off x="395536" y="1556792"/>
            <a:ext cx="8229600" cy="4572000"/>
          </a:xfrm>
        </p:spPr>
        <p:txBody>
          <a:bodyPr>
            <a:normAutofit lnSpcReduction="10000"/>
          </a:bodyPr>
          <a:lstStyle/>
          <a:p>
            <a:pPr marL="64008" indent="0">
              <a:buNone/>
            </a:pPr>
            <a:r>
              <a:rPr lang="pl-PL" sz="2000" dirty="0"/>
              <a:t>W 1918 Michalik przekazał kawiarnię kelnerom, a sam wyjechał do Poznania, gdzie </a:t>
            </a:r>
            <a:r>
              <a:rPr lang="pl-PL" sz="2000" dirty="0" smtClean="0"/>
              <a:t>zmarł .W 1935 </a:t>
            </a:r>
            <a:r>
              <a:rPr lang="pl-PL" sz="2000" dirty="0"/>
              <a:t>ogłoszono upadłość. Żeby pospłacać długi zlicytowano część wyposażenia, a lokal oddano prywatnym właścicielom budynku. Następnie, w latach 50., zabytkowy wystrój kawiarni upaństwowiono i przekazano w dzierżawę „Społem”, po czym zamknięto ją na kilka lat z powodu </a:t>
            </a:r>
            <a:r>
              <a:rPr lang="pl-PL" sz="2000" dirty="0" smtClean="0"/>
              <a:t>remontu. </a:t>
            </a:r>
            <a:r>
              <a:rPr lang="pl-PL" sz="2000" dirty="0"/>
              <a:t>Jama otwarta została ponownie w 1960. na miejscu dawnej cukierni utworzono tzw. „barek” z alkoholem i drinkami. W sali z „górką” w latach 1960‒1991 występował Kabaret Jama Michalika, dając w tym czasie 11 przedstawień, ostatnie pożegnalne w 1990/91.</a:t>
            </a:r>
          </a:p>
          <a:p>
            <a:pPr marL="64008" indent="0">
              <a:buNone/>
            </a:pPr>
            <a:r>
              <a:rPr lang="pl-PL" sz="2000" dirty="0" smtClean="0"/>
              <a:t>Właściciel </a:t>
            </a:r>
            <a:r>
              <a:rPr lang="pl-PL" sz="2000" dirty="0"/>
              <a:t>kamienicy, Stanisław Jerzy Kuliś od lat 80 XX wieku finansuje prace remontowo-konserwatorskie budynku, a od roku 1991 przejął prowadzenie Jamy Michalika, ożywiając działalność artystyczną (w 2015 otrzymał tytuł Mecenasa Kultury </a:t>
            </a:r>
            <a:r>
              <a:rPr lang="pl-PL" sz="2000" dirty="0" smtClean="0"/>
              <a:t>Krakowa.</a:t>
            </a:r>
            <a:endParaRPr lang="pl-PL" sz="2000" dirty="0"/>
          </a:p>
        </p:txBody>
      </p:sp>
    </p:spTree>
    <p:extLst>
      <p:ext uri="{BB962C8B-B14F-4D97-AF65-F5344CB8AC3E}">
        <p14:creationId xmlns:p14="http://schemas.microsoft.com/office/powerpoint/2010/main" val="2929680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229600" cy="1296144"/>
          </a:xfrm>
        </p:spPr>
        <p:txBody>
          <a:bodyPr>
            <a:normAutofit fontScale="90000"/>
          </a:bodyPr>
          <a:lstStyle/>
          <a:p>
            <a:pPr algn="ctr"/>
            <a:r>
              <a:rPr lang="pl-PL" dirty="0" smtClean="0"/>
              <a:t>Słynne postacie w Jamie Michalika</a:t>
            </a:r>
            <a:endParaRPr lang="pl-PL" dirty="0"/>
          </a:p>
        </p:txBody>
      </p:sp>
      <p:sp>
        <p:nvSpPr>
          <p:cNvPr id="3" name="Symbol zastępczy zawartości 2"/>
          <p:cNvSpPr>
            <a:spLocks noGrp="1"/>
          </p:cNvSpPr>
          <p:nvPr>
            <p:ph idx="1"/>
          </p:nvPr>
        </p:nvSpPr>
        <p:spPr>
          <a:xfrm>
            <a:off x="395536" y="1700808"/>
            <a:ext cx="8229600" cy="4572000"/>
          </a:xfrm>
        </p:spPr>
        <p:txBody>
          <a:bodyPr>
            <a:normAutofit/>
          </a:bodyPr>
          <a:lstStyle/>
          <a:p>
            <a:pPr marL="64008" indent="0">
              <a:buNone/>
            </a:pPr>
            <a:r>
              <a:rPr lang="pl-PL" sz="2000" dirty="0"/>
              <a:t>Jama Michalika jest miejscem cyklicznych występów znanych aktorów i satyryków scen polskich. „Na Górce” od roku 1991 występowali: Hanka Bielicka, Jan Pietrzak, Jacek Fedorowicz, Jerzy </a:t>
            </a:r>
            <a:r>
              <a:rPr lang="pl-PL" sz="2000" dirty="0" smtClean="0"/>
              <a:t>Kryszak, </a:t>
            </a:r>
            <a:r>
              <a:rPr lang="pl-PL" sz="2000" dirty="0"/>
              <a:t>Tadeusz Drozda, Stanisław Tym, Andrzej Rosiewicz i wielu wybitnych artystów scen polskich i światowych. Wśród artystów krakowskich goście Jamy, mogli podziwiać: Jerzego Bińczyckiego, Jacka Wójcickiego</a:t>
            </a:r>
            <a:r>
              <a:rPr lang="pl-PL" sz="2000" dirty="0" smtClean="0"/>
              <a:t>, </a:t>
            </a:r>
            <a:r>
              <a:rPr lang="pl-PL" sz="2000" dirty="0"/>
              <a:t>Tadeusza Malaka, Jana Adamskiego, Annę </a:t>
            </a:r>
            <a:r>
              <a:rPr lang="pl-PL" sz="2000" dirty="0" smtClean="0"/>
              <a:t>Dymną,</a:t>
            </a:r>
            <a:r>
              <a:rPr lang="pl-PL" sz="2000" dirty="0"/>
              <a:t> </a:t>
            </a:r>
            <a:r>
              <a:rPr lang="pl-PL" sz="2000" dirty="0" smtClean="0"/>
              <a:t>Jerzego </a:t>
            </a:r>
            <a:r>
              <a:rPr lang="pl-PL" sz="2000" dirty="0"/>
              <a:t>Fedorowicza, Leszka Długosza, Leszka Mazana i Mieczysława Czumę</a:t>
            </a:r>
            <a:r>
              <a:rPr lang="pl-PL" sz="2000" dirty="0" smtClean="0"/>
              <a:t>, </a:t>
            </a:r>
            <a:r>
              <a:rPr lang="pl-PL" sz="2000" dirty="0"/>
              <a:t>Elżbietę Wojnarowską i artystów Piwnicy pod Baranami oraz profesorów i studentów PWST. W Jamie występowali także artyści z zagranicy: Kabaret Szydłowskiego z Londynu, Maria Nowotarska z Toronto (w roli Heleny Modrzejewskiej), czy Teatr Weimarski z Niemiec.</a:t>
            </a:r>
          </a:p>
        </p:txBody>
      </p:sp>
    </p:spTree>
    <p:extLst>
      <p:ext uri="{BB962C8B-B14F-4D97-AF65-F5344CB8AC3E}">
        <p14:creationId xmlns:p14="http://schemas.microsoft.com/office/powerpoint/2010/main" val="230264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16632"/>
            <a:ext cx="8229600" cy="360040"/>
          </a:xfrm>
        </p:spPr>
        <p:txBody>
          <a:bodyPr>
            <a:normAutofit fontScale="90000"/>
          </a:bodyPr>
          <a:lstStyle/>
          <a:p>
            <a:r>
              <a:rPr lang="pl-PL" dirty="0" smtClean="0"/>
              <a:t> </a:t>
            </a:r>
            <a:endParaRPr lang="pl-PL" dirty="0"/>
          </a:p>
        </p:txBody>
      </p:sp>
      <p:sp>
        <p:nvSpPr>
          <p:cNvPr id="3" name="Symbol zastępczy zawartości 2"/>
          <p:cNvSpPr>
            <a:spLocks noGrp="1"/>
          </p:cNvSpPr>
          <p:nvPr>
            <p:ph idx="1"/>
          </p:nvPr>
        </p:nvSpPr>
        <p:spPr>
          <a:xfrm>
            <a:off x="467544" y="692696"/>
            <a:ext cx="8229600" cy="5616624"/>
          </a:xfrm>
        </p:spPr>
        <p:txBody>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lgn="ctr">
              <a:buNone/>
            </a:pPr>
            <a:r>
              <a:rPr lang="pl-PL" sz="3200" dirty="0" smtClean="0"/>
              <a:t>Wejście do Jamy Michalika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20688"/>
            <a:ext cx="3113881" cy="415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026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lgn="ctr">
              <a:buNone/>
            </a:pPr>
            <a:r>
              <a:rPr lang="pl-PL" sz="3200" dirty="0" smtClean="0"/>
              <a:t>Maska wisząca na prawo </a:t>
            </a:r>
          </a:p>
          <a:p>
            <a:pPr marL="64008" indent="0" algn="ctr">
              <a:buNone/>
            </a:pPr>
            <a:r>
              <a:rPr lang="pl-PL" sz="3200" dirty="0"/>
              <a:t>o</a:t>
            </a:r>
            <a:r>
              <a:rPr lang="pl-PL" sz="3200" dirty="0" smtClean="0"/>
              <a:t>d wejścia </a:t>
            </a:r>
            <a:endParaRPr lang="pl-PL"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92696"/>
            <a:ext cx="2825849" cy="417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475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425202"/>
          </a:xfrm>
        </p:spPr>
        <p:txBody>
          <a:bodyPr>
            <a:normAutofit fontScale="90000"/>
          </a:bodyPr>
          <a:lstStyle/>
          <a:p>
            <a:r>
              <a:rPr lang="pl-PL" dirty="0" smtClean="0"/>
              <a:t> </a:t>
            </a:r>
            <a:endParaRPr lang="pl-PL" dirty="0"/>
          </a:p>
        </p:txBody>
      </p:sp>
      <p:sp>
        <p:nvSpPr>
          <p:cNvPr id="3" name="Symbol zastępczy zawartości 2"/>
          <p:cNvSpPr>
            <a:spLocks noGrp="1"/>
          </p:cNvSpPr>
          <p:nvPr>
            <p:ph idx="1"/>
          </p:nvPr>
        </p:nvSpPr>
        <p:spPr>
          <a:xfrm>
            <a:off x="467544" y="836712"/>
            <a:ext cx="8229600" cy="5112568"/>
          </a:xfrm>
        </p:spPr>
        <p:txBody>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lgn="ctr">
              <a:buNone/>
            </a:pPr>
            <a:r>
              <a:rPr lang="pl-PL" sz="3200" dirty="0" smtClean="0"/>
              <a:t>Sala Fryczowska</a:t>
            </a:r>
            <a:endParaRPr lang="pl-PL"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358815"/>
            <a:ext cx="4517944" cy="3396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24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281186"/>
          </a:xfrm>
        </p:spPr>
        <p:txBody>
          <a:bodyPr>
            <a:normAutofit fontScale="90000"/>
          </a:bodyPr>
          <a:lstStyle/>
          <a:p>
            <a:r>
              <a:rPr lang="pl-PL" dirty="0" smtClean="0"/>
              <a:t> </a:t>
            </a:r>
            <a:endParaRPr lang="pl-PL" dirty="0"/>
          </a:p>
        </p:txBody>
      </p:sp>
      <p:sp>
        <p:nvSpPr>
          <p:cNvPr id="3" name="Symbol zastępczy zawartości 2"/>
          <p:cNvSpPr>
            <a:spLocks noGrp="1"/>
          </p:cNvSpPr>
          <p:nvPr>
            <p:ph idx="1"/>
          </p:nvPr>
        </p:nvSpPr>
        <p:spPr>
          <a:xfrm>
            <a:off x="395536" y="908720"/>
            <a:ext cx="8229600" cy="4572000"/>
          </a:xfrm>
        </p:spPr>
        <p:txBody>
          <a:bodyPr>
            <a:normAutofit lnSpcReduction="10000"/>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lgn="ctr">
              <a:buNone/>
            </a:pPr>
            <a:r>
              <a:rPr lang="pl-PL" dirty="0" smtClean="0"/>
              <a:t>Sala I ,,Stara’’</a:t>
            </a:r>
            <a:endParaRPr lang="pl-P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36712"/>
            <a:ext cx="5496464" cy="3647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50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2420888"/>
            <a:ext cx="8229600" cy="1399032"/>
          </a:xfrm>
        </p:spPr>
        <p:txBody>
          <a:bodyPr>
            <a:noAutofit/>
          </a:bodyPr>
          <a:lstStyle/>
          <a:p>
            <a:pPr algn="ctr"/>
            <a:r>
              <a:rPr lang="pl-PL" sz="9600" b="1" dirty="0" smtClean="0"/>
              <a:t>Koniec</a:t>
            </a:r>
            <a:endParaRPr lang="pl-PL" sz="9600" b="1" dirty="0"/>
          </a:p>
        </p:txBody>
      </p:sp>
      <p:sp>
        <p:nvSpPr>
          <p:cNvPr id="3" name="Symbol zastępczy zawartości 2"/>
          <p:cNvSpPr>
            <a:spLocks noGrp="1"/>
          </p:cNvSpPr>
          <p:nvPr>
            <p:ph idx="1"/>
          </p:nvPr>
        </p:nvSpPr>
        <p:spPr>
          <a:xfrm>
            <a:off x="457200" y="5733256"/>
            <a:ext cx="8229600" cy="721552"/>
          </a:xfrm>
        </p:spPr>
        <p:txBody>
          <a:bodyPr/>
          <a:lstStyle/>
          <a:p>
            <a:pPr marL="64008" indent="0">
              <a:buNone/>
            </a:pPr>
            <a:r>
              <a:rPr lang="pl-PL" dirty="0" smtClean="0"/>
              <a:t> </a:t>
            </a:r>
            <a:endParaRPr lang="pl-PL" dirty="0"/>
          </a:p>
        </p:txBody>
      </p:sp>
    </p:spTree>
    <p:extLst>
      <p:ext uri="{BB962C8B-B14F-4D97-AF65-F5344CB8AC3E}">
        <p14:creationId xmlns:p14="http://schemas.microsoft.com/office/powerpoint/2010/main" val="210040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323528" y="476672"/>
            <a:ext cx="5688632" cy="4572000"/>
          </a:xfrm>
        </p:spPr>
        <p:txBody>
          <a:bodyPr>
            <a:normAutofit/>
          </a:bodyPr>
          <a:lstStyle/>
          <a:p>
            <a:pPr marL="64008" indent="0">
              <a:buNone/>
            </a:pPr>
            <a:r>
              <a:rPr lang="pl-PL" sz="3200" b="1" dirty="0" smtClean="0">
                <a:solidFill>
                  <a:schemeClr val="accent2">
                    <a:lumMod val="60000"/>
                    <a:lumOff val="40000"/>
                  </a:schemeClr>
                </a:solidFill>
              </a:rPr>
              <a:t>Jama Michalika </a:t>
            </a:r>
            <a:r>
              <a:rPr lang="pl-PL" sz="2000" dirty="0" smtClean="0"/>
              <a:t>to</a:t>
            </a:r>
            <a:r>
              <a:rPr lang="pl-PL" sz="2400" dirty="0" smtClean="0"/>
              <a:t> </a:t>
            </a:r>
            <a:r>
              <a:rPr lang="pl-PL" sz="2000" dirty="0" smtClean="0"/>
              <a:t>najsłynniejsza, krakowska restauracja, kawiarnia artystyczna, muzeum kabaretu, secesja młodopolskiego malarstwa. Ponad 120 lat tradycji literackich, kabaretowych, słynnych wypieków, wyrobów cukierniczych i znakomitych dań. Tu powstał Kabaret Zielony Balonik oraz narodził się Duch Młodej Polski. Restauracja znajduję się na Starym Mieście w kamienicy Bełzowskiej przy ulicy Floriańskiej 45</a:t>
            </a:r>
            <a:r>
              <a:rPr lang="pl-PL" sz="2400" dirty="0" smtClean="0"/>
              <a:t>.</a:t>
            </a:r>
          </a:p>
          <a:p>
            <a:pPr marL="64008" indent="0">
              <a:buNone/>
            </a:pPr>
            <a:endParaRPr lang="pl-PL"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77072"/>
            <a:ext cx="4160343" cy="253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88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188640"/>
            <a:ext cx="8229600" cy="1152128"/>
          </a:xfrm>
        </p:spPr>
        <p:txBody>
          <a:bodyPr/>
          <a:lstStyle/>
          <a:p>
            <a:pPr algn="ctr"/>
            <a:r>
              <a:rPr lang="pl-PL" dirty="0" smtClean="0"/>
              <a:t>Trochę historii….</a:t>
            </a:r>
            <a:endParaRPr lang="pl-PL" dirty="0"/>
          </a:p>
        </p:txBody>
      </p:sp>
      <p:sp>
        <p:nvSpPr>
          <p:cNvPr id="3" name="Symbol zastępczy zawartości 2"/>
          <p:cNvSpPr>
            <a:spLocks noGrp="1"/>
          </p:cNvSpPr>
          <p:nvPr>
            <p:ph idx="1"/>
          </p:nvPr>
        </p:nvSpPr>
        <p:spPr>
          <a:xfrm>
            <a:off x="395536" y="1556792"/>
            <a:ext cx="8229600" cy="4572000"/>
          </a:xfrm>
        </p:spPr>
        <p:txBody>
          <a:bodyPr>
            <a:normAutofit/>
          </a:bodyPr>
          <a:lstStyle/>
          <a:p>
            <a:pPr marL="64008" indent="0">
              <a:buNone/>
            </a:pPr>
            <a:r>
              <a:rPr lang="pl-PL" sz="2000" dirty="0"/>
              <a:t>Najsłynniejsza (do dziś istniejąca) krakowska kawiarnia literacka założona została w 1895 w dzierżawionym od prywatnych właścicieli lokalu jako Cukiernia Lwowska przez przybyłego ze Lwowa Apolinarego Jana Michalika. Doskonała lokalizacja przy ul. Floriańskiej (bliskość wyższych uczelni) spowodowała, że bardzo szybko stała się miejscem spotkań artystów, literatów, dziennikarzy i całej krakowskiej cyganerii. W 1904 tworzono w niej Tekę Melpomeny – zbiór karykatur aktorów w najlepszych rolach, aby je potem sprzedać i pomóc finansowo bezrobotnym aktualnie artystom</a:t>
            </a:r>
            <a:r>
              <a:rPr lang="pl-PL" sz="2000" dirty="0" smtClean="0"/>
              <a:t>. </a:t>
            </a:r>
            <a:endParaRPr lang="pl-PL" sz="2000" dirty="0"/>
          </a:p>
        </p:txBody>
      </p:sp>
    </p:spTree>
    <p:extLst>
      <p:ext uri="{BB962C8B-B14F-4D97-AF65-F5344CB8AC3E}">
        <p14:creationId xmlns:p14="http://schemas.microsoft.com/office/powerpoint/2010/main" val="338456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4" name="Symbol zastępczy zawartości 3"/>
          <p:cNvSpPr>
            <a:spLocks noGrp="1"/>
          </p:cNvSpPr>
          <p:nvPr>
            <p:ph idx="1"/>
          </p:nvPr>
        </p:nvSpPr>
        <p:spPr>
          <a:xfrm>
            <a:off x="457200" y="1882808"/>
            <a:ext cx="8229600" cy="4282496"/>
          </a:xfrm>
        </p:spPr>
        <p:txBody>
          <a:bodyPr>
            <a:normAutofit lnSpcReduction="10000"/>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lgn="ctr">
              <a:buNone/>
            </a:pPr>
            <a:r>
              <a:rPr lang="pl-PL" sz="2000" dirty="0" smtClean="0"/>
              <a:t>Bolesław Puchalski  jako Paweł </a:t>
            </a:r>
          </a:p>
          <a:p>
            <a:pPr marL="64008" indent="0" algn="ctr">
              <a:buNone/>
            </a:pPr>
            <a:r>
              <a:rPr lang="pl-PL" sz="2000" dirty="0"/>
              <a:t>w</a:t>
            </a:r>
            <a:r>
              <a:rPr lang="pl-PL" sz="2000" dirty="0" smtClean="0"/>
              <a:t> sztuce Żeromskiego ,,Eros i Psyche’’</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548680"/>
            <a:ext cx="3276364" cy="4443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35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a:xfrm>
            <a:off x="457200" y="1882808"/>
            <a:ext cx="8229600" cy="4426512"/>
          </a:xfrm>
        </p:spPr>
        <p:txBody>
          <a:bodyPr>
            <a:normAutofit fontScale="92500" lnSpcReduction="20000"/>
          </a:bodyPr>
          <a:lstStyle/>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pPr marL="64008" indent="0" algn="ctr">
              <a:buNone/>
            </a:pPr>
            <a:r>
              <a:rPr lang="pl-PL" sz="2200" dirty="0" smtClean="0"/>
              <a:t>Stanisława Wysocka jako Klaudia</a:t>
            </a:r>
          </a:p>
          <a:p>
            <a:pPr marL="64008" indent="0" algn="ctr">
              <a:buNone/>
            </a:pPr>
            <a:r>
              <a:rPr lang="pl-PL" sz="2200" dirty="0" smtClean="0"/>
              <a:t>w sztuce </a:t>
            </a:r>
            <a:r>
              <a:rPr lang="pl-PL" sz="2200" dirty="0" smtClean="0"/>
              <a:t>,,Dzieci Weniuszyna</a:t>
            </a:r>
            <a:r>
              <a:rPr lang="pl-PL" dirty="0" smtClean="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65914"/>
            <a:ext cx="3508226" cy="449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31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lgn="ctr">
              <a:buNone/>
            </a:pPr>
            <a:r>
              <a:rPr lang="pl-PL" sz="2000" dirty="0" smtClean="0"/>
              <a:t>Helena Sulima jako Rachel </a:t>
            </a:r>
          </a:p>
          <a:p>
            <a:pPr marL="64008" indent="0" algn="ctr">
              <a:buNone/>
            </a:pPr>
            <a:r>
              <a:rPr lang="pl-PL" sz="2000" dirty="0" smtClean="0"/>
              <a:t>w sztuce S. Wyspiańskiego ,,Wesele’’</a:t>
            </a:r>
            <a:endParaRPr lang="pl-PL"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18117"/>
            <a:ext cx="3128841" cy="440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95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buNone/>
            </a:pPr>
            <a:endParaRPr lang="pl-PL" dirty="0" smtClean="0"/>
          </a:p>
          <a:p>
            <a:pPr marL="64008" indent="0">
              <a:buNone/>
            </a:pPr>
            <a:endParaRPr lang="pl-PL" dirty="0"/>
          </a:p>
          <a:p>
            <a:pPr marL="64008" indent="0" algn="ctr">
              <a:buNone/>
            </a:pPr>
            <a:r>
              <a:rPr lang="pl-PL" sz="2000" dirty="0" smtClean="0"/>
              <a:t>Michał Przybyłowicz jako Stańczyk </a:t>
            </a:r>
          </a:p>
          <a:p>
            <a:pPr marL="64008" indent="0" algn="ctr">
              <a:buNone/>
            </a:pPr>
            <a:r>
              <a:rPr lang="pl-PL" sz="2000" dirty="0"/>
              <a:t>w</a:t>
            </a:r>
            <a:r>
              <a:rPr lang="pl-PL" sz="2000" dirty="0" smtClean="0"/>
              <a:t> sztuce S. Wyspiańskiego ,,Wesele’’</a:t>
            </a:r>
            <a:endParaRPr lang="pl-PL"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95431"/>
            <a:ext cx="3471302" cy="433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8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5527"/>
            <a:ext cx="8229600" cy="1399032"/>
          </a:xfrm>
        </p:spPr>
        <p:txBody>
          <a:bodyPr/>
          <a:lstStyle/>
          <a:p>
            <a:pPr algn="ctr"/>
            <a:r>
              <a:rPr lang="pl-PL" dirty="0" smtClean="0"/>
              <a:t>Dlaczego akurat jama ?</a:t>
            </a:r>
            <a:endParaRPr lang="pl-PL" dirty="0"/>
          </a:p>
        </p:txBody>
      </p:sp>
      <p:sp>
        <p:nvSpPr>
          <p:cNvPr id="3" name="Symbol zastępczy zawartości 2"/>
          <p:cNvSpPr>
            <a:spLocks noGrp="1"/>
          </p:cNvSpPr>
          <p:nvPr>
            <p:ph idx="1"/>
          </p:nvPr>
        </p:nvSpPr>
        <p:spPr>
          <a:xfrm>
            <a:off x="467544" y="1556792"/>
            <a:ext cx="8229600" cy="4572000"/>
          </a:xfrm>
        </p:spPr>
        <p:txBody>
          <a:bodyPr>
            <a:normAutofit/>
          </a:bodyPr>
          <a:lstStyle/>
          <a:p>
            <a:pPr marL="64008" indent="0">
              <a:buNone/>
            </a:pPr>
            <a:r>
              <a:rPr lang="pl-PL" sz="2000" dirty="0"/>
              <a:t>W 1905 rozpoczął działalność kabaret Zielony Balonik wystawiający w Jamie Michalika przedstawienia i szopki. Właśnie artystom kawiarnia zawdzięcza nową nazwę – lokal bowiem nie posiada okien i właśnie z tego powodu zaczęto nazywać go Jamą Michalika</a:t>
            </a:r>
            <a:r>
              <a:rPr lang="pl-PL" sz="2000" dirty="0" smtClean="0"/>
              <a:t>. </a:t>
            </a:r>
          </a:p>
          <a:p>
            <a:pPr marL="64008" indent="0">
              <a:buNone/>
            </a:pPr>
            <a:endParaRPr lang="pl-PL"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06374"/>
            <a:ext cx="335447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89040"/>
            <a:ext cx="266429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40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16632"/>
            <a:ext cx="8229600" cy="1289298"/>
          </a:xfrm>
        </p:spPr>
        <p:txBody>
          <a:bodyPr/>
          <a:lstStyle/>
          <a:p>
            <a:pPr algn="ctr"/>
            <a:r>
              <a:rPr lang="pl-PL" dirty="0" smtClean="0"/>
              <a:t>Architekci i projektanci </a:t>
            </a:r>
            <a:endParaRPr lang="pl-PL" dirty="0"/>
          </a:p>
        </p:txBody>
      </p:sp>
      <p:sp>
        <p:nvSpPr>
          <p:cNvPr id="3" name="Symbol zastępczy zawartości 2"/>
          <p:cNvSpPr>
            <a:spLocks noGrp="1"/>
          </p:cNvSpPr>
          <p:nvPr>
            <p:ph idx="1"/>
          </p:nvPr>
        </p:nvSpPr>
        <p:spPr>
          <a:xfrm>
            <a:off x="395536" y="1556792"/>
            <a:ext cx="8229600" cy="4572000"/>
          </a:xfrm>
        </p:spPr>
        <p:txBody>
          <a:bodyPr>
            <a:normAutofit fontScale="92500"/>
          </a:bodyPr>
          <a:lstStyle/>
          <a:p>
            <a:pPr marL="64008" indent="0">
              <a:buNone/>
            </a:pPr>
            <a:r>
              <a:rPr lang="pl-PL" sz="2000" dirty="0"/>
              <a:t>W 1906 nowy wystrój zaprojektował malarz Henryk Szczygliński. Wykonane według jego projektu meble nie zachowały się do dziś.</a:t>
            </a:r>
          </a:p>
          <a:p>
            <a:pPr marL="64008" indent="0">
              <a:buNone/>
            </a:pPr>
            <a:r>
              <a:rPr lang="pl-PL" sz="2000" dirty="0" smtClean="0"/>
              <a:t>Zachęcony </a:t>
            </a:r>
            <a:r>
              <a:rPr lang="pl-PL" sz="2000" dirty="0"/>
              <a:t>powodzeniem przedstawień kabaretowych Michalik postanowił powiększyć kawiarnię o jeszcze jedną salę. Zaprzyjaźniony z artystami mógł liczyć na współpracę najlepszych z nich. Nową salę od strony architektonicznej przygotował w 1910 Franciszek Mączyński, a jej wnętrze zaprojektował Karol Frycz. Do dziś zachowały się meble z zieloną tapicerką, drzwi, lustra, lampy i witraże, zwłaszcza witrażowy dach nad salą. Dwie kawiarniane sale dzieli witraż projektu Henryka Uziembły z przedstawieniem Sztuki, która ma rysy i twarz Ireny Solskiej. Ściany kawiarni zdobią karykatury, obrazy, afisze, lalki i zaproszenia na występy kabaretu. Do najzabawniejszych karykatur należy „Pijana Brama Floriańska”, w takim bowiem stanie widzieli ją bywalcy kawiarni nad ranem opuszczający lokal.</a:t>
            </a:r>
          </a:p>
        </p:txBody>
      </p:sp>
    </p:spTree>
    <p:extLst>
      <p:ext uri="{BB962C8B-B14F-4D97-AF65-F5344CB8AC3E}">
        <p14:creationId xmlns:p14="http://schemas.microsoft.com/office/powerpoint/2010/main" val="2018366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117</TotalTime>
  <Words>717</Words>
  <Application>Microsoft Office PowerPoint</Application>
  <PresentationFormat>Pokaz na ekranie (4:3)</PresentationFormat>
  <Paragraphs>107</Paragraphs>
  <Slides>17</Slides>
  <Notes>1</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Energetyczny</vt:lpstr>
      <vt:lpstr>Jama Michalika </vt:lpstr>
      <vt:lpstr> </vt:lpstr>
      <vt:lpstr>Trochę historii….</vt:lpstr>
      <vt:lpstr> </vt:lpstr>
      <vt:lpstr> </vt:lpstr>
      <vt:lpstr> </vt:lpstr>
      <vt:lpstr> </vt:lpstr>
      <vt:lpstr>Dlaczego akurat jama ?</vt:lpstr>
      <vt:lpstr>Architekci i projektanci </vt:lpstr>
      <vt:lpstr> </vt:lpstr>
      <vt:lpstr>Upadek kawiarni</vt:lpstr>
      <vt:lpstr>Słynne postacie w Jamie Michalika</vt:lpstr>
      <vt:lpstr> </vt:lpstr>
      <vt:lpstr> </vt:lpstr>
      <vt:lpstr> </vt:lpstr>
      <vt:lpstr> </vt:lpstr>
      <vt:lpstr>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Jama Michalika</dc:title>
  <dc:creator>Użytkownik systemu Windows</dc:creator>
  <cp:lastModifiedBy>Użytkownik systemu Windows</cp:lastModifiedBy>
  <cp:revision>14</cp:revision>
  <dcterms:created xsi:type="dcterms:W3CDTF">2019-02-11T15:55:13Z</dcterms:created>
  <dcterms:modified xsi:type="dcterms:W3CDTF">2019-02-17T16:54:14Z</dcterms:modified>
</cp:coreProperties>
</file>