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7" r:id="rId5"/>
    <p:sldId id="259" r:id="rId6"/>
    <p:sldId id="260" r:id="rId7"/>
    <p:sldId id="261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Sekcja domyślna" id="{52978888-1C1A-5149-A0CC-3F15E89015AE}">
          <p14:sldIdLst>
            <p14:sldId id="256"/>
            <p14:sldId id="257"/>
            <p14:sldId id="258"/>
            <p14:sldId id="267"/>
            <p14:sldId id="259"/>
            <p14:sldId id="260"/>
            <p14:sldId id="261"/>
            <p14:sldId id="263"/>
            <p14:sldId id="264"/>
            <p14:sldId id="265"/>
            <p14:sldId id="266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4599"/>
  </p:normalViewPr>
  <p:slideViewPr>
    <p:cSldViewPr snapToGrid="0" snapToObjects="1">
      <p:cViewPr varScale="1">
        <p:scale>
          <a:sx n="113" d="100"/>
          <a:sy n="113" d="100"/>
        </p:scale>
        <p:origin x="-390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
Drugi poziom
Trzeci poziom
Czwarty poziom
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Edytuj style wzorca tekstu
Drugi poziom
Trzeci poziom
Czwarty poziom
Piąty poziom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
Drugi poziom
Trzeci poziom
Czwarty poziom
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
Drugi poziom
Trzeci poziom
Czwarty poziom
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Edytuj style wzorca tekstu
Drugi poziom
Trzeci poziom
Czwarty poziom
Piąty poziom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
Drugi poziom
Trzeci poziom
Czwarty poziom
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Edytuj style wzorca tekstu
Drugi poziom
Trzeci poziom
Czwarty poziom
Piąty poziom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
Drugi poziom
Trzeci poziom
Czwarty poziom
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
Drugi poziom
Trzeci poziom
Czwarty poziom
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pPr/>
              <a:t>4/12/2022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l-PL"/>
              <a:t>Edytuj style wzorca tekstu
Drugi poziom
Trzeci poziom
Czwarty poziom
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
Drugi poziom
Trzeci poziom
Czwarty poziom
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
Drugi poziom
Trzeci poziom
Czwarty poziom
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l-PL"/>
              <a:t>Edytuj style wzorca tekstu
Drugi poziom
Trzeci poziom
Czwarty poziom
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l-PL"/>
              <a:t>Edytuj style wzorca tekstu
Drugi poziom
Trzeci poziom
Czwarty poziom
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pPr/>
              <a:t>4/12/2022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
Drugi poziom
Trzeci poziom
Czwarty poziom
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l-PL"/>
              <a:t>Edytuj style wzorca tekstu
Drugi poziom
Trzeci poziom
Czwarty poziom
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
Drugi poziom
Trzeci poziom
Czwarty poziom
Piąty poziom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l-PL"/>
              <a:t>Edytuj style wzorca tekstu
Drugi poziom
Trzeci poziom
Czwarty poziom
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4/12/2022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4/12/2022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4/12/2022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l-PL"/>
              <a:t>Edytuj style wzorca tekstu
Drugi poziom
Trzeci poziom
Czwarty poziom
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l-PL"/>
              <a:t>Edytuj style wzorca tekstu
Drugi poziom
Trzeci poziom
Czwarty poziom
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pPr/>
              <a:t>4/12/2022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
Drugi poziom
Trzeci poziom
Czwarty poziom
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
Drugi poziom
Trzeci poziom
Czwarty poziom
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kuratorium.kielce.pl/wp-content/uploads/2022/02/informator.pdf" TargetMode="External"/><Relationship Id="rId2" Type="http://schemas.openxmlformats.org/officeDocument/2006/relationships/hyperlink" Target="http://reformaedukacji.men.gov.pl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6BDB2763-C0E9-6E48-B091-415ACD26A2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94360" y="2548891"/>
            <a:ext cx="9475470" cy="1501942"/>
          </a:xfrm>
        </p:spPr>
        <p:txBody>
          <a:bodyPr/>
          <a:lstStyle/>
          <a:p>
            <a:r>
              <a:rPr lang="pl-PL" sz="3200" dirty="0"/>
              <a:t> Liceum ogólnokształcące czy szkoła zawodowa –   a indywidualne potrzeby uczniów</a:t>
            </a:r>
            <a:endParaRPr lang="pl-PL" sz="32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xmlns="" id="{51CF5231-C962-3642-B8A0-ED562081DB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401700"/>
          </a:xfrm>
        </p:spPr>
        <p:txBody>
          <a:bodyPr>
            <a:normAutofit/>
          </a:bodyPr>
          <a:lstStyle/>
          <a:p>
            <a:r>
              <a:rPr lang="pl-PL" dirty="0">
                <a:solidFill>
                  <a:schemeClr val="accent2">
                    <a:lumMod val="75000"/>
                  </a:schemeClr>
                </a:solidFill>
                <a:latin typeface="Bell MT" panose="02020503060305020303" pitchFamily="18" charset="0"/>
              </a:rPr>
              <a:t/>
            </a:r>
            <a:br>
              <a:rPr lang="pl-PL" dirty="0">
                <a:solidFill>
                  <a:schemeClr val="accent2">
                    <a:lumMod val="75000"/>
                  </a:schemeClr>
                </a:solidFill>
                <a:latin typeface="Bell MT" panose="02020503060305020303" pitchFamily="18" charset="0"/>
              </a:rPr>
            </a:br>
            <a:r>
              <a:rPr lang="pl-PL" i="1" dirty="0">
                <a:solidFill>
                  <a:schemeClr val="accent2">
                    <a:lumMod val="75000"/>
                  </a:schemeClr>
                </a:solidFill>
                <a:latin typeface="Bell MT" panose="02020503060305020303" pitchFamily="18" charset="0"/>
              </a:rPr>
              <a:t>„Ludzie są jak rzeka: woda jest we wszystkich jednakowa, ale rzeka bywa wąska, bystra, szeroka, spokojna, czysta, ciemna, mętna, ciepła. Tak samo jest z ludźmi.” </a:t>
            </a:r>
          </a:p>
          <a:p>
            <a:r>
              <a:rPr lang="pl-PL" i="1" dirty="0">
                <a:solidFill>
                  <a:schemeClr val="accent2">
                    <a:lumMod val="75000"/>
                  </a:schemeClr>
                </a:solidFill>
                <a:latin typeface="Bell MT" panose="02020503060305020303" pitchFamily="18" charset="0"/>
              </a:rPr>
              <a:t>Lew Tołstoj</a:t>
            </a:r>
          </a:p>
          <a:p>
            <a:endParaRPr lang="pl-PL" dirty="0">
              <a:solidFill>
                <a:schemeClr val="accent2">
                  <a:lumMod val="75000"/>
                </a:schemeClr>
              </a:solidFill>
              <a:latin typeface="Bell MT" panose="02020503060305020303" pitchFamily="18" charset="0"/>
            </a:endParaRPr>
          </a:p>
          <a:p>
            <a:endParaRPr lang="pl-PL" dirty="0">
              <a:solidFill>
                <a:schemeClr val="accent2">
                  <a:lumMod val="75000"/>
                </a:schemeClr>
              </a:solidFill>
              <a:latin typeface="Bell MT" panose="02020503060305020303" pitchFamily="18" charset="0"/>
            </a:endParaRPr>
          </a:p>
        </p:txBody>
      </p:sp>
      <p:pic>
        <p:nvPicPr>
          <p:cNvPr id="7" name="Obraz 6">
            <a:extLst>
              <a:ext uri="{FF2B5EF4-FFF2-40B4-BE49-F238E27FC236}">
                <a16:creationId xmlns:a16="http://schemas.microsoft.com/office/drawing/2014/main" xmlns="" id="{E7B7802E-80E9-324B-80BA-5DA1C728B14B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818646" y="358842"/>
            <a:ext cx="1696453" cy="1669983"/>
          </a:xfrm>
          <a:prstGeom prst="rect">
            <a:avLst/>
          </a:prstGeom>
        </p:spPr>
      </p:pic>
      <p:pic>
        <p:nvPicPr>
          <p:cNvPr id="9" name="Obraz 8" descr="logo-SCDN-13092012-rgb-male (1).png">
            <a:extLst>
              <a:ext uri="{FF2B5EF4-FFF2-40B4-BE49-F238E27FC236}">
                <a16:creationId xmlns:a16="http://schemas.microsoft.com/office/drawing/2014/main" xmlns="" id="{5B48FD7E-E611-9D4D-8041-BD504DD47252}"/>
              </a:ext>
            </a:extLst>
          </p:cNvPr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73592" y="436126"/>
            <a:ext cx="2266950" cy="9829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201870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DB16FFAB-2EDB-0C4A-A1DE-1379EF2650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7003" y="0"/>
            <a:ext cx="8596668" cy="1512570"/>
          </a:xfrm>
        </p:spPr>
        <p:txBody>
          <a:bodyPr>
            <a:normAutofit fontScale="90000"/>
          </a:bodyPr>
          <a:lstStyle/>
          <a:p>
            <a:r>
              <a:rPr lang="pl-PL" dirty="0"/>
              <a:t>  </a:t>
            </a:r>
            <a:br>
              <a:rPr lang="pl-PL" dirty="0"/>
            </a:br>
            <a:r>
              <a:rPr lang="pl-PL" dirty="0"/>
              <a:t>Czym powinni kierować się młodzi ludzie wybierając szkołę? </a:t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AED74CD2-DD3D-604F-9AC9-9EE3B2FC1A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34491"/>
            <a:ext cx="8596668" cy="5223510"/>
          </a:xfrm>
        </p:spPr>
        <p:txBody>
          <a:bodyPr>
            <a:noAutofit/>
          </a:bodyPr>
          <a:lstStyle/>
          <a:p>
            <a:r>
              <a:rPr lang="pl-PL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Wiedzą o rodzajach szkół ponadpodstawowych na postawie informacji ze strony </a:t>
            </a:r>
            <a:r>
              <a:rPr lang="pl-PL" sz="2400" dirty="0">
                <a:hlinkClick r:id="rId2"/>
              </a:rPr>
              <a:t>http://reformaedukacji.men.gov.pl/</a:t>
            </a:r>
            <a:r>
              <a:rPr lang="pl-PL" sz="2400" dirty="0"/>
              <a:t> i szkolnictwa wyższego </a:t>
            </a:r>
          </a:p>
          <a:p>
            <a:r>
              <a:rPr lang="pl-PL" sz="2400" dirty="0">
                <a:solidFill>
                  <a:schemeClr val="tx1">
                    <a:lumMod val="65000"/>
                    <a:lumOff val="35000"/>
                  </a:schemeClr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 ofertą edukacyjną Liceów Ogólnokształcących </a:t>
            </a:r>
            <a:r>
              <a:rPr lang="pl-PL" sz="2400" dirty="0">
                <a:solidFill>
                  <a:srgbClr val="92D05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https://kuratorium.kielce.pl/wp-content/uploads/2022/02/informator.pdf</a:t>
            </a:r>
            <a:r>
              <a:rPr lang="pl-PL" sz="2400" dirty="0">
                <a:solidFill>
                  <a:srgbClr val="92D050"/>
                </a:solidFill>
              </a:rPr>
              <a:t> </a:t>
            </a:r>
          </a:p>
          <a:p>
            <a:r>
              <a:rPr lang="pl-PL" sz="2400" dirty="0"/>
              <a:t>Jasno sprecyzowanymi planami na przyszłość, uczeń powinien wiedzieć jaki chce wykonywać zawód i gdzie może się go nauczyć w szkole branżowej, technikum czy liceum a potem na  studiach.</a:t>
            </a:r>
          </a:p>
          <a:p>
            <a:r>
              <a:rPr lang="pl-PL" sz="2400" dirty="0"/>
              <a:t>Własnymi zainteresowaniami</a:t>
            </a:r>
          </a:p>
          <a:p>
            <a:r>
              <a:rPr lang="pl-PL" sz="2400" dirty="0"/>
              <a:t>Samodzielną decyzją</a:t>
            </a:r>
          </a:p>
          <a:p>
            <a:r>
              <a:rPr lang="pl-PL" sz="2400" dirty="0"/>
              <a:t>Stanem zdrowia</a:t>
            </a:r>
          </a:p>
          <a:p>
            <a:r>
              <a:rPr lang="pl-PL" sz="2400" dirty="0"/>
              <a:t>Podejściem do nauki (lubię się uczyć wybieram liceum)</a:t>
            </a:r>
          </a:p>
          <a:p>
            <a:pPr marL="0" indent="0">
              <a:buNone/>
            </a:pPr>
            <a:endParaRPr lang="pl-PL" sz="2400" dirty="0"/>
          </a:p>
          <a:p>
            <a:pPr marL="0" indent="0">
              <a:buNone/>
            </a:pPr>
            <a:r>
              <a:rPr lang="pl-PL" sz="2400" dirty="0"/>
              <a:t/>
            </a:r>
            <a:br>
              <a:rPr lang="pl-PL" sz="2400" dirty="0"/>
            </a:br>
            <a:endParaRPr lang="pl-PL" sz="2400" dirty="0"/>
          </a:p>
          <a:p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xmlns="" val="27294102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5DFA1D1B-F8D4-264F-9167-E4329FAA0C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811530"/>
            <a:ext cx="8596668" cy="2526030"/>
          </a:xfrm>
        </p:spPr>
        <p:txBody>
          <a:bodyPr>
            <a:normAutofit/>
          </a:bodyPr>
          <a:lstStyle/>
          <a:p>
            <a:r>
              <a:rPr lang="pl-PL" dirty="0"/>
              <a:t/>
            </a:r>
            <a:br>
              <a:rPr lang="pl-PL" dirty="0"/>
            </a:br>
            <a:r>
              <a:rPr lang="pl-PL" dirty="0"/>
              <a:t/>
            </a:r>
            <a:br>
              <a:rPr lang="pl-PL" dirty="0"/>
            </a:br>
            <a:r>
              <a:rPr lang="pl-PL" dirty="0"/>
              <a:t>              Dziękuję za uwagę.</a:t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A53DB6B7-B159-2942-925E-5FB0CEE17B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09010" y="1988821"/>
            <a:ext cx="5764992" cy="4052542"/>
          </a:xfrm>
        </p:spPr>
        <p:txBody>
          <a:bodyPr>
            <a:normAutofit fontScale="92500" lnSpcReduction="10000"/>
          </a:bodyPr>
          <a:lstStyle/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pPr marL="0" indent="0">
              <a:buNone/>
            </a:pPr>
            <a:r>
              <a:rPr lang="pl-PL" dirty="0"/>
              <a:t>                      </a:t>
            </a:r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pPr marL="0" indent="0">
              <a:buNone/>
            </a:pPr>
            <a:r>
              <a:rPr lang="pl-PL" dirty="0"/>
              <a:t>                                                                                 </a:t>
            </a:r>
            <a:r>
              <a:rPr lang="pl-PL" b="1" dirty="0"/>
              <a:t>Barbara Terczyńska                                                                             doradca metodyczny z doradztwa zawodowego                                                               Świętokrzyskie Centrum Doskonalenia Nauczycieli               w Kielcach.</a:t>
            </a:r>
          </a:p>
        </p:txBody>
      </p:sp>
    </p:spTree>
    <p:extLst>
      <p:ext uri="{BB962C8B-B14F-4D97-AF65-F5344CB8AC3E}">
        <p14:creationId xmlns:p14="http://schemas.microsoft.com/office/powerpoint/2010/main" xmlns="" val="33834794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97FDF06D-56C7-2B45-9C2E-1EE2274463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Pierwsze ważne wybory edukacyjno-zawodowe uczniów szkół podstawowych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0FA28FAD-5AEF-FA4C-8433-A6445779CD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pl-PL" sz="2400" dirty="0">
                <a:solidFill>
                  <a:schemeClr val="tx1"/>
                </a:solidFill>
                <a:latin typeface="+mj-lt"/>
              </a:rPr>
              <a:t>Zmiany na rynku pracy takie jak pojawienie się nowych zawodów i zanikanie mało popularnych czy też zmienny poziom bezrobocia w regionie wymagają od dzisiejszej młodzieży rzetelnego planowania ścieżki kariery edukacyjno-zawodowej, uwzględniającej dużej mobilności  kreatywności i umiejętności poruszania się po rynku pracy.</a:t>
            </a:r>
          </a:p>
          <a:p>
            <a:r>
              <a:rPr lang="pl-PL" sz="2400" dirty="0">
                <a:solidFill>
                  <a:schemeClr val="tx1"/>
                </a:solidFill>
                <a:latin typeface="+mj-lt"/>
              </a:rPr>
              <a:t>Przy podejmowaniu  ważnych decyzji dzieciom pomagają rodzice. </a:t>
            </a:r>
          </a:p>
          <a:p>
            <a:r>
              <a:rPr lang="pl-PL" sz="2400" dirty="0">
                <a:solidFill>
                  <a:schemeClr val="tx1"/>
                </a:solidFill>
                <a:latin typeface="+mj-lt"/>
              </a:rPr>
              <a:t>Wsparcia mogą udzielić również różne instytucje między innymi szkoła i doradcy zawodowi.</a:t>
            </a:r>
          </a:p>
          <a:p>
            <a:endParaRPr lang="pl-PL" sz="2400" dirty="0">
              <a:latin typeface="+mj-lt"/>
            </a:endParaRPr>
          </a:p>
          <a:p>
            <a:endParaRPr lang="pl-PL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225128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A0DFBC7C-65F6-F244-8FC6-F8304E95A6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/>
              <a:t>Dlaczego ta decyzja jest ważna? </a:t>
            </a:r>
            <a:endParaRPr lang="pl-PL" sz="2000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ABB832A2-CBE2-CF44-B4E5-F0DADE6F3C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36295"/>
            <a:ext cx="8596668" cy="440506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pl-PL" sz="2400" dirty="0"/>
              <a:t>Wpływa na karierę ucznia, na jakość życia, warunki ekonomiczne.</a:t>
            </a:r>
          </a:p>
          <a:p>
            <a:pPr>
              <a:lnSpc>
                <a:spcPct val="150000"/>
              </a:lnSpc>
            </a:pPr>
            <a:endParaRPr lang="pl-PL" sz="2400" dirty="0"/>
          </a:p>
          <a:p>
            <a:pPr>
              <a:lnSpc>
                <a:spcPct val="150000"/>
              </a:lnSpc>
            </a:pPr>
            <a:r>
              <a:rPr lang="pl-PL" sz="2400" dirty="0"/>
              <a:t>Kluczowe jest poznanie siebie, swoich mocnych                i słabych stron oraz predyspozycji zawodowych.</a:t>
            </a:r>
          </a:p>
          <a:p>
            <a:pPr marL="0" indent="0">
              <a:lnSpc>
                <a:spcPct val="150000"/>
              </a:lnSpc>
              <a:buNone/>
            </a:pP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xmlns="" val="15794323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Jak doradca zawodowy może pomóc rodzicom?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2400" dirty="0"/>
              <a:t>Wspierając  rodziców w działaniach doradczych, udostępniając  informacje i materiały do pracy z własnym dzieckiem.</a:t>
            </a:r>
          </a:p>
          <a:p>
            <a:r>
              <a:rPr lang="pl-PL" sz="2400" dirty="0"/>
              <a:t>Organizując indywidualne spotkania doradcze z uczniami i ich rodzicami.</a:t>
            </a:r>
          </a:p>
          <a:p>
            <a:r>
              <a:rPr lang="pl-PL" sz="2400" dirty="0"/>
              <a:t>Przeprowadzając wywiadówki na których przygotowujemy rodziców do wspierania dzieci w projektowaniu przyszłej kariery zawodowej.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FBF2EA3D-12DB-4A4A-9D23-F48B7D5380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Jak doradca zawodowy może pomóc uczniowi ?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1EE4CBA9-CA1B-AC48-B340-7FAB7844AD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10000"/>
              </a:lnSpc>
            </a:pPr>
            <a:r>
              <a:rPr lang="pl-PL" sz="2400" dirty="0"/>
              <a:t>Doradca zawodowy systematycznie diagnozuje zapotrzebowanie uczniów na działania związane z realizacją doradztwa zawodowego, prowadzi  lekcje         i organizuje spotkania z pracodawcami i absolwentami. </a:t>
            </a:r>
          </a:p>
          <a:p>
            <a:pPr>
              <a:lnSpc>
                <a:spcPct val="110000"/>
              </a:lnSpc>
            </a:pPr>
            <a:r>
              <a:rPr lang="pl-PL" sz="2400" dirty="0"/>
              <a:t>Współpracuje z instytucjami rynku pracy min.  poprzez udział  w Targach Pracy i Edukacji, stażach, dniach otwartych szkół  i uczelni wyższych, wizytach studyjnych i praktykach zawodowych.</a:t>
            </a:r>
          </a:p>
          <a:p>
            <a:pPr>
              <a:lnSpc>
                <a:spcPct val="110000"/>
              </a:lnSpc>
            </a:pPr>
            <a:r>
              <a:rPr lang="pl-PL" sz="2400" dirty="0"/>
              <a:t>Organizuje indywidualne konsultacje doradcze.</a:t>
            </a:r>
          </a:p>
          <a:p>
            <a:pPr marL="0" indent="0">
              <a:buNone/>
            </a:pPr>
            <a:endParaRPr lang="pl-PL" sz="2000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26043668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917DF048-0B63-E345-954E-8000739036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Co wpływa na wybory edukacyjno-zawodowe uczniów?</a:t>
            </a:r>
            <a:br>
              <a:rPr lang="pl-PL" dirty="0"/>
            </a:br>
            <a:endParaRPr lang="pl-PL" dirty="0"/>
          </a:p>
        </p:txBody>
      </p:sp>
      <p:sp>
        <p:nvSpPr>
          <p:cNvPr id="4" name="Owal 3">
            <a:extLst>
              <a:ext uri="{FF2B5EF4-FFF2-40B4-BE49-F238E27FC236}">
                <a16:creationId xmlns:a16="http://schemas.microsoft.com/office/drawing/2014/main" xmlns="" id="{12E6D3D3-37F0-A146-A02A-9B29591F38F1}"/>
              </a:ext>
            </a:extLst>
          </p:cNvPr>
          <p:cNvSpPr/>
          <p:nvPr/>
        </p:nvSpPr>
        <p:spPr>
          <a:xfrm>
            <a:off x="926430" y="1930400"/>
            <a:ext cx="2719137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/>
              <a:t>środowisko</a:t>
            </a:r>
          </a:p>
        </p:txBody>
      </p:sp>
      <p:sp>
        <p:nvSpPr>
          <p:cNvPr id="6" name="Owal 5">
            <a:extLst>
              <a:ext uri="{FF2B5EF4-FFF2-40B4-BE49-F238E27FC236}">
                <a16:creationId xmlns:a16="http://schemas.microsoft.com/office/drawing/2014/main" xmlns="" id="{D7615BD8-E4BE-3B42-B9E6-C1CFE765CF90}"/>
              </a:ext>
            </a:extLst>
          </p:cNvPr>
          <p:cNvSpPr/>
          <p:nvPr/>
        </p:nvSpPr>
        <p:spPr>
          <a:xfrm>
            <a:off x="5610927" y="1545389"/>
            <a:ext cx="2959769" cy="2262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400" dirty="0"/>
              <a:t>miejsce zamieszkania, wiek i wykształcenie rodziców, zawód , postawa rodziców, status społeczny i ekonomiczny rodziny,</a:t>
            </a:r>
          </a:p>
          <a:p>
            <a:pPr algn="ctr"/>
            <a:r>
              <a:rPr lang="pl-PL" sz="1400" dirty="0"/>
              <a:t>zawodowe tradycje rodzinne. </a:t>
            </a:r>
          </a:p>
        </p:txBody>
      </p:sp>
      <p:sp>
        <p:nvSpPr>
          <p:cNvPr id="7" name="Strzałka w prawo 6">
            <a:extLst>
              <a:ext uri="{FF2B5EF4-FFF2-40B4-BE49-F238E27FC236}">
                <a16:creationId xmlns:a16="http://schemas.microsoft.com/office/drawing/2014/main" xmlns="" id="{95DD1873-EE90-5243-837C-63E7E14C3105}"/>
              </a:ext>
            </a:extLst>
          </p:cNvPr>
          <p:cNvSpPr/>
          <p:nvPr/>
        </p:nvSpPr>
        <p:spPr>
          <a:xfrm>
            <a:off x="4056806" y="2145284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xmlns="" id="{ABDE1A35-A720-6B4C-9B26-D6669255D591}"/>
              </a:ext>
            </a:extLst>
          </p:cNvPr>
          <p:cNvSpPr txBox="1"/>
          <p:nvPr/>
        </p:nvSpPr>
        <p:spPr>
          <a:xfrm>
            <a:off x="5383530" y="3284769"/>
            <a:ext cx="5943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dirty="0"/>
              <a:t/>
            </a:r>
            <a:br>
              <a:rPr lang="pl-PL" sz="1400" dirty="0"/>
            </a:br>
            <a:endParaRPr lang="pl-PL" sz="1400" dirty="0"/>
          </a:p>
        </p:txBody>
      </p:sp>
      <p:sp>
        <p:nvSpPr>
          <p:cNvPr id="10" name="pole tekstowe 9">
            <a:extLst>
              <a:ext uri="{FF2B5EF4-FFF2-40B4-BE49-F238E27FC236}">
                <a16:creationId xmlns:a16="http://schemas.microsoft.com/office/drawing/2014/main" xmlns="" id="{5B5CD6D6-A18A-F74E-96BB-592DF07557D6}"/>
              </a:ext>
            </a:extLst>
          </p:cNvPr>
          <p:cNvSpPr txBox="1"/>
          <p:nvPr/>
        </p:nvSpPr>
        <p:spPr>
          <a:xfrm>
            <a:off x="2080260" y="432054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pl-PL"/>
          </a:p>
        </p:txBody>
      </p:sp>
      <p:sp>
        <p:nvSpPr>
          <p:cNvPr id="9" name="pole tekstowe 8">
            <a:extLst>
              <a:ext uri="{FF2B5EF4-FFF2-40B4-BE49-F238E27FC236}">
                <a16:creationId xmlns:a16="http://schemas.microsoft.com/office/drawing/2014/main" xmlns="" id="{90FCD8D2-A75F-9E4D-A912-F6C50817B447}"/>
              </a:ext>
            </a:extLst>
          </p:cNvPr>
          <p:cNvSpPr txBox="1"/>
          <p:nvPr/>
        </p:nvSpPr>
        <p:spPr>
          <a:xfrm>
            <a:off x="1691640" y="354637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pl-PL" dirty="0"/>
          </a:p>
        </p:txBody>
      </p:sp>
      <p:sp>
        <p:nvSpPr>
          <p:cNvPr id="8" name="Owal 7">
            <a:extLst>
              <a:ext uri="{FF2B5EF4-FFF2-40B4-BE49-F238E27FC236}">
                <a16:creationId xmlns:a16="http://schemas.microsoft.com/office/drawing/2014/main" xmlns="" id="{E3FE1FDE-9E87-3942-B671-7B35104A2DFD}"/>
              </a:ext>
            </a:extLst>
          </p:cNvPr>
          <p:cNvSpPr/>
          <p:nvPr/>
        </p:nvSpPr>
        <p:spPr>
          <a:xfrm>
            <a:off x="2443189" y="4199169"/>
            <a:ext cx="4205641" cy="234882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/>
              <a:t>Zainteresowania, zdolności, temperament ,</a:t>
            </a:r>
          </a:p>
          <a:p>
            <a:pPr algn="ctr"/>
            <a:r>
              <a:rPr lang="pl-PL" dirty="0"/>
              <a:t>perspektywy zatrudnienia,</a:t>
            </a:r>
          </a:p>
          <a:p>
            <a:pPr algn="ctr"/>
            <a:r>
              <a:rPr lang="pl-PL" dirty="0"/>
              <a:t>rówieśnicy, aspiracje odnoszące się do przyszłego zawodu.</a:t>
            </a:r>
          </a:p>
        </p:txBody>
      </p:sp>
    </p:spTree>
    <p:extLst>
      <p:ext uri="{BB962C8B-B14F-4D97-AF65-F5344CB8AC3E}">
        <p14:creationId xmlns:p14="http://schemas.microsoft.com/office/powerpoint/2010/main" xmlns="" val="35386699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A863886B-6624-7848-AEF4-570029D3D6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Maturzyści  i  ich decyzje:</a:t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F7D8EFF2-EB1F-1C4A-9522-6F7851C50D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31759"/>
            <a:ext cx="8596668" cy="4609604"/>
          </a:xfrm>
        </p:spPr>
        <p:txBody>
          <a:bodyPr>
            <a:normAutofit fontScale="85000" lnSpcReduction="20000"/>
          </a:bodyPr>
          <a:lstStyle/>
          <a:p>
            <a:r>
              <a:rPr lang="pl-PL" sz="2800" dirty="0"/>
              <a:t>Kolejnym etapem podejmowania życiowych decyzji są wybory uczniów ostatnich klas szkół ponadpodstawowych, co po maturze? studia? szkoła policealna? praca? </a:t>
            </a:r>
          </a:p>
          <a:p>
            <a:r>
              <a:rPr lang="pl-PL" sz="2800" dirty="0"/>
              <a:t>Współczesna młodzież ceni sobie dobre wykształcenie, interesującą pracę, wysokie wynagrodzenie, ciekawe życie z możliwością podróżowania oraz samodzielność.</a:t>
            </a:r>
          </a:p>
          <a:p>
            <a:r>
              <a:rPr lang="pl-PL" sz="2800" dirty="0"/>
              <a:t>Uczniowie którzy kończą technikum mają zawód, mogą podjąć pracę zarobkową i kontynuować naukę na studiach wyższych. Osoby kończące szkołę branżową mogą podjąć pracę jak i kontynuować naukę w branżowej szkole II stopnia, a  po zdaniu matury iść na studia. Uczniowie kończący liceum w większości wybierają naukę na studiach wyższych lub w szkołach policealnych gdyż zdają sobie sprawę że nie mają zawodu.</a:t>
            </a:r>
          </a:p>
          <a:p>
            <a:endParaRPr lang="pl-PL" sz="2800" dirty="0"/>
          </a:p>
          <a:p>
            <a:endParaRPr lang="pl-PL" sz="2800" dirty="0"/>
          </a:p>
          <a:p>
            <a:endParaRPr lang="pl-PL" sz="2800" dirty="0"/>
          </a:p>
          <a:p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xmlns="" val="6964331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9E32CBFA-CE04-1C46-9C52-A10A83BB12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Maturzyści  i  ich decyzje na przykładzie ZS nr 1 w Jędrzejowie: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81D8DDD0-9D4F-3A46-9E07-92A8835E6B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291591"/>
            <a:ext cx="8596668" cy="4800600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pl-PL" sz="2400" dirty="0"/>
          </a:p>
          <a:p>
            <a:r>
              <a:rPr lang="pl-PL" sz="2400" b="1" dirty="0"/>
              <a:t>Losy absolwenta</a:t>
            </a:r>
            <a:r>
              <a:rPr lang="pl-PL" sz="2400" dirty="0"/>
              <a:t> – gromadzimy i analizujemy informacji o losach absolwentów, jest to ważne źródło danych, które szkoła wykorzystuje do planowania i realizowania oferty edukacyjnej i promocyjnej. Zebrane dane pokazują aktualne tendencje na rynku pracy i edukacji. </a:t>
            </a:r>
          </a:p>
          <a:p>
            <a:r>
              <a:rPr lang="pl-PL" sz="2400" dirty="0"/>
              <a:t>Nauczyciele wykorzystują informacje o losach absolwentów w charakterze tzw. ,,dobrych praktyk” , poprzez które motywują  swoich uczniów do nauki.</a:t>
            </a:r>
          </a:p>
          <a:p>
            <a:r>
              <a:rPr lang="pl-PL" sz="2400" dirty="0"/>
              <a:t>Kształcenie akademickie w kraju i za granicą.</a:t>
            </a:r>
          </a:p>
          <a:p>
            <a:r>
              <a:rPr lang="pl-PL" sz="2400" dirty="0"/>
              <a:t>Praca zawodowa i studia wyższe.</a:t>
            </a:r>
          </a:p>
          <a:p>
            <a:endParaRPr lang="pl-PL" sz="2400" dirty="0"/>
          </a:p>
          <a:p>
            <a:pPr marL="0" indent="0">
              <a:buNone/>
            </a:pPr>
            <a:r>
              <a:rPr lang="pl-PL" sz="2400" dirty="0"/>
              <a:t> </a:t>
            </a:r>
          </a:p>
          <a:p>
            <a:endParaRPr lang="pl-PL" sz="2400" dirty="0"/>
          </a:p>
          <a:p>
            <a:endParaRPr lang="pl-PL" sz="2400" dirty="0"/>
          </a:p>
          <a:p>
            <a:endParaRPr lang="pl-PL" sz="2400" dirty="0"/>
          </a:p>
          <a:p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xmlns="" val="42258077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90A8EF1A-E563-E049-B6D9-12E8FB1637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985010"/>
          </a:xfrm>
        </p:spPr>
        <p:txBody>
          <a:bodyPr>
            <a:normAutofit/>
          </a:bodyPr>
          <a:lstStyle/>
          <a:p>
            <a:r>
              <a:rPr lang="pl-PL" sz="2400" dirty="0"/>
              <a:t>Liceum ogólnokształcące czy szkoła zawodowa –   a indywidualne potrzeby uczniów .Czym kierują się młodzi ludzie wybierając szkołę? </a:t>
            </a:r>
            <a:br>
              <a:rPr lang="pl-PL" sz="2400" dirty="0"/>
            </a:br>
            <a:endParaRPr lang="pl-PL" sz="2400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D02D4409-8CFB-B749-A42A-E4DD12FFE9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20000"/>
              </a:lnSpc>
            </a:pPr>
            <a:r>
              <a:rPr lang="pl-PL" sz="2000" dirty="0"/>
              <a:t>Dobrą opinią szkoły (złą opinią szkoły)</a:t>
            </a:r>
          </a:p>
          <a:p>
            <a:pPr>
              <a:lnSpc>
                <a:spcPct val="120000"/>
              </a:lnSpc>
            </a:pPr>
            <a:r>
              <a:rPr lang="pl-PL" sz="2000" dirty="0"/>
              <a:t>Wolą rodziców</a:t>
            </a:r>
          </a:p>
          <a:p>
            <a:pPr>
              <a:lnSpc>
                <a:spcPct val="120000"/>
              </a:lnSpc>
            </a:pPr>
            <a:r>
              <a:rPr lang="pl-PL" sz="2000" dirty="0"/>
              <a:t>Wynikami szkoły – zdawalność i próg procentowy matury oraz egzaminów zawodowych. Wyniki matur, egzaminów są bardzo dobre(są złe)</a:t>
            </a:r>
          </a:p>
          <a:p>
            <a:pPr>
              <a:lnSpc>
                <a:spcPct val="120000"/>
              </a:lnSpc>
            </a:pPr>
            <a:r>
              <a:rPr lang="pl-PL" sz="2000" dirty="0"/>
              <a:t>Wyborami koleżanek i kolegów</a:t>
            </a:r>
          </a:p>
          <a:p>
            <a:pPr>
              <a:lnSpc>
                <a:spcPct val="120000"/>
              </a:lnSpc>
            </a:pPr>
            <a:r>
              <a:rPr lang="pl-PL" sz="2000" dirty="0"/>
              <a:t>Bliską odległością szkoły od domu</a:t>
            </a:r>
          </a:p>
          <a:p>
            <a:pPr>
              <a:lnSpc>
                <a:spcPct val="120000"/>
              </a:lnSpc>
            </a:pPr>
            <a:r>
              <a:rPr lang="pl-PL" sz="2000" dirty="0"/>
              <a:t>Praktykami zagranicznymi</a:t>
            </a:r>
          </a:p>
          <a:p>
            <a:pPr>
              <a:lnSpc>
                <a:spcPct val="120000"/>
              </a:lnSpc>
            </a:pPr>
            <a:r>
              <a:rPr lang="pl-PL" sz="2000" dirty="0"/>
              <a:t>Możliwościami związanymi z projektami unijnymi: staże u pracodawców, kursy kwalifikacyjne.</a:t>
            </a:r>
          </a:p>
          <a:p>
            <a:pPr>
              <a:lnSpc>
                <a:spcPct val="120000"/>
              </a:lnSpc>
            </a:pPr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xmlns="" val="1898632707"/>
      </p:ext>
    </p:extLst>
  </p:cSld>
  <p:clrMapOvr>
    <a:masterClrMapping/>
  </p:clrMapOvr>
</p:sld>
</file>

<file path=ppt/theme/theme1.xml><?xml version="1.0" encoding="utf-8"?>
<a:theme xmlns:a="http://schemas.openxmlformats.org/drawingml/2006/main" name="Fase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Faseta</Template>
  <TotalTime>758</TotalTime>
  <Words>646</Words>
  <Application>Microsoft Office PowerPoint</Application>
  <PresentationFormat>Niestandardowy</PresentationFormat>
  <Paragraphs>81</Paragraphs>
  <Slides>11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11</vt:i4>
      </vt:variant>
    </vt:vector>
  </HeadingPairs>
  <TitlesOfParts>
    <vt:vector size="12" baseType="lpstr">
      <vt:lpstr>Faseta</vt:lpstr>
      <vt:lpstr> Liceum ogólnokształcące czy szkoła zawodowa –   a indywidualne potrzeby uczniów</vt:lpstr>
      <vt:lpstr>Pierwsze ważne wybory edukacyjno-zawodowe uczniów szkół podstawowych</vt:lpstr>
      <vt:lpstr>Dlaczego ta decyzja jest ważna? </vt:lpstr>
      <vt:lpstr>Jak doradca zawodowy może pomóc rodzicom?</vt:lpstr>
      <vt:lpstr>Jak doradca zawodowy może pomóc uczniowi ?</vt:lpstr>
      <vt:lpstr>Co wpływa na wybory edukacyjno-zawodowe uczniów? </vt:lpstr>
      <vt:lpstr>Maturzyści  i  ich decyzje: </vt:lpstr>
      <vt:lpstr>Maturzyści  i  ich decyzje na przykładzie ZS nr 1 w Jędrzejowie:</vt:lpstr>
      <vt:lpstr>Liceum ogólnokształcące czy szkoła zawodowa –   a indywidualne potrzeby uczniów .Czym kierują się młodzi ludzie wybierając szkołę?  </vt:lpstr>
      <vt:lpstr>   Czym powinni kierować się młodzi ludzie wybierając szkołę?  </vt:lpstr>
      <vt:lpstr>                Dziękuję za uwagę.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,,Lepsza szkoła czy dobry wybór zawodu,,</dc:title>
  <dc:creator>Microsoft Office User</dc:creator>
  <cp:lastModifiedBy>Nauczyciel</cp:lastModifiedBy>
  <cp:revision>75</cp:revision>
  <dcterms:created xsi:type="dcterms:W3CDTF">2022-03-22T19:54:10Z</dcterms:created>
  <dcterms:modified xsi:type="dcterms:W3CDTF">2022-04-12T10:13:39Z</dcterms:modified>
</cp:coreProperties>
</file>