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kcja domyślna" id="{52978888-1C1A-5149-A0CC-3F15E89015AE}">
          <p14:sldIdLst>
            <p14:sldId id="256"/>
            <p14:sldId id="257"/>
            <p14:sldId id="258"/>
            <p14:sldId id="267"/>
            <p14:sldId id="259"/>
            <p14:sldId id="260"/>
            <p14:sldId id="261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113" d="100"/>
          <a:sy n="113" d="100"/>
        </p:scale>
        <p:origin x="-39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ratorium.kielce.pl/wp-content/uploads/2022/02/informator.pdf" TargetMode="External"/><Relationship Id="rId2" Type="http://schemas.openxmlformats.org/officeDocument/2006/relationships/hyperlink" Target="http://reformaedukacji.men.gov.p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BDB2763-C0E9-6E48-B091-415ACD26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548891"/>
            <a:ext cx="9475470" cy="1501942"/>
          </a:xfrm>
        </p:spPr>
        <p:txBody>
          <a:bodyPr/>
          <a:lstStyle/>
          <a:p>
            <a:r>
              <a:rPr lang="pl-PL" sz="3200" dirty="0"/>
              <a:t> Liceum ogólnokształcące czy szkoła zawodowa –   a indywidualne potrzeby uczniów</a:t>
            </a:r>
            <a:endParaRPr lang="pl-PL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51CF5231-C962-3642-B8A0-ED562081D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017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/>
            </a:r>
            <a:br>
              <a:rPr lang="pl-PL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</a:br>
            <a:r>
              <a:rPr lang="pl-PL" i="1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>„Ludzie są jak rzeka: woda jest we wszystkich jednakowa, ale rzeka bywa wąska, bystra, szeroka, spokojna, czysta, ciemna, mętna, ciepła. Tak samo jest z ludźmi.” </a:t>
            </a:r>
          </a:p>
          <a:p>
            <a:r>
              <a:rPr lang="pl-PL" i="1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>Lew Tołstoj</a:t>
            </a:r>
          </a:p>
          <a:p>
            <a:endParaRPr lang="pl-PL" dirty="0">
              <a:solidFill>
                <a:schemeClr val="accent2">
                  <a:lumMod val="75000"/>
                </a:schemeClr>
              </a:solidFill>
              <a:latin typeface="Bell MT" panose="02020503060305020303" pitchFamily="18" charset="0"/>
            </a:endParaRPr>
          </a:p>
          <a:p>
            <a:endParaRPr lang="pl-PL" dirty="0">
              <a:solidFill>
                <a:schemeClr val="accent2">
                  <a:lumMod val="75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E7B7802E-80E9-324B-80BA-5DA1C728B1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8646" y="358842"/>
            <a:ext cx="1696453" cy="1669983"/>
          </a:xfrm>
          <a:prstGeom prst="rect">
            <a:avLst/>
          </a:prstGeom>
        </p:spPr>
      </p:pic>
      <p:pic>
        <p:nvPicPr>
          <p:cNvPr id="9" name="Obraz 8" descr="logo-SCDN-13092012-rgb-male (1).png">
            <a:extLst>
              <a:ext uri="{FF2B5EF4-FFF2-40B4-BE49-F238E27FC236}">
                <a16:creationId xmlns:a16="http://schemas.microsoft.com/office/drawing/2014/main" xmlns="" id="{5B48FD7E-E611-9D4D-8041-BD504DD4725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3592" y="436126"/>
            <a:ext cx="2266950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187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B16FFAB-2EDB-0C4A-A1DE-1379EF26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003" y="0"/>
            <a:ext cx="8596668" cy="1512570"/>
          </a:xfrm>
        </p:spPr>
        <p:txBody>
          <a:bodyPr>
            <a:normAutofit fontScale="90000"/>
          </a:bodyPr>
          <a:lstStyle/>
          <a:p>
            <a:r>
              <a:rPr lang="pl-PL" dirty="0"/>
              <a:t>  </a:t>
            </a:r>
            <a:br>
              <a:rPr lang="pl-PL" dirty="0"/>
            </a:br>
            <a:r>
              <a:rPr lang="pl-PL" dirty="0"/>
              <a:t>Czym powinni kierować się młodzi ludzie wybierając szkołę?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D74CD2-DD3D-604F-9AC9-9EE3B2FC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4491"/>
            <a:ext cx="8596668" cy="5223510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Wiedzą o rodzajach szkół ponadpodstawowych na postawie informacji ze strony </a:t>
            </a:r>
            <a:r>
              <a:rPr lang="pl-PL" sz="2400" dirty="0">
                <a:hlinkClick r:id="rId2"/>
              </a:rPr>
              <a:t>http://reformaedukacji.men.gov.pl/</a:t>
            </a:r>
            <a:r>
              <a:rPr lang="pl-PL" sz="2400" dirty="0"/>
              <a:t> i szkolnictwa wyższego </a:t>
            </a:r>
          </a:p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ofertą edukacyjną Liceów Ogólnokształcących </a:t>
            </a:r>
            <a:r>
              <a:rPr lang="pl-PL" sz="2400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https://kuratorium.kielce.pl/wp-content/uploads/2022/02/informator.pdf</a:t>
            </a:r>
            <a:r>
              <a:rPr lang="pl-PL" sz="2400" dirty="0">
                <a:solidFill>
                  <a:srgbClr val="92D050"/>
                </a:solidFill>
              </a:rPr>
              <a:t> </a:t>
            </a:r>
          </a:p>
          <a:p>
            <a:r>
              <a:rPr lang="pl-PL" sz="2400" dirty="0"/>
              <a:t>Jasno sprecyzowanymi planami na przyszłość, uczeń powinien wiedzieć jaki chce wykonywać zawód i gdzie może się go nauczyć w szkole branżowej, technikum czy liceum a potem na  studiach.</a:t>
            </a:r>
          </a:p>
          <a:p>
            <a:r>
              <a:rPr lang="pl-PL" sz="2400" dirty="0"/>
              <a:t>Własnymi zainteresowaniami</a:t>
            </a:r>
          </a:p>
          <a:p>
            <a:r>
              <a:rPr lang="pl-PL" sz="2400" dirty="0"/>
              <a:t>Samodzielną decyzją</a:t>
            </a:r>
          </a:p>
          <a:p>
            <a:r>
              <a:rPr lang="pl-PL" sz="2400" dirty="0"/>
              <a:t>Stanem zdrowia</a:t>
            </a:r>
          </a:p>
          <a:p>
            <a:r>
              <a:rPr lang="pl-PL" sz="2400" dirty="0"/>
              <a:t>Podejściem do nauki (lubię się uczyć wybieram liceum)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729410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FA1D1B-F8D4-264F-9167-E4329FAA0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1530"/>
            <a:ext cx="8596668" cy="2526030"/>
          </a:xfrm>
        </p:spPr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              Dziękuję za uwagę.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53DB6B7-B159-2942-925E-5FB0CEE17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010" y="1988821"/>
            <a:ext cx="5764992" cy="4052542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                    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</a:t>
            </a:r>
            <a:r>
              <a:rPr lang="pl-PL" b="1" dirty="0"/>
              <a:t>Barbara Terczyńska                                                                             doradca metodyczny z doradztwa zawodowego                                                               Świętokrzyskie Centrum Doskonalenia Nauczycieli               w Kielcach.</a:t>
            </a:r>
          </a:p>
        </p:txBody>
      </p:sp>
    </p:spTree>
    <p:extLst>
      <p:ext uri="{BB962C8B-B14F-4D97-AF65-F5344CB8AC3E}">
        <p14:creationId xmlns:p14="http://schemas.microsoft.com/office/powerpoint/2010/main" xmlns="" val="338347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FDF06D-56C7-2B45-9C2E-1EE227446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Pierwsze ważne wybory edukacyjno-zawodowe uczniów szkół podstawowych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FA28FAD-5AEF-FA4C-8433-A6445779C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>
                <a:solidFill>
                  <a:schemeClr val="tx1"/>
                </a:solidFill>
                <a:latin typeface="+mj-lt"/>
              </a:rPr>
              <a:t>Zmiany na rynku pracy takie jak pojawienie się nowych zawodów i zanikanie mało popularnych czy też zmienny poziom bezrobocia w regionie wymagają od dzisiejszej młodzieży rzetelnego planowania ścieżki kariery edukacyjno-zawodowej, uwzględniającej dużej mobilności  kreatywności i umiejętności poruszania się po rynku pracy.</a:t>
            </a:r>
          </a:p>
          <a:p>
            <a:r>
              <a:rPr lang="pl-PL" sz="2400" dirty="0">
                <a:solidFill>
                  <a:schemeClr val="tx1"/>
                </a:solidFill>
                <a:latin typeface="+mj-lt"/>
              </a:rPr>
              <a:t>Przy podejmowaniu  ważnych decyzji dzieciom pomagają rodzice. </a:t>
            </a:r>
          </a:p>
          <a:p>
            <a:r>
              <a:rPr lang="pl-PL" sz="2400" dirty="0">
                <a:solidFill>
                  <a:schemeClr val="tx1"/>
                </a:solidFill>
                <a:latin typeface="+mj-lt"/>
              </a:rPr>
              <a:t>Wsparcia mogą udzielić również różne instytucje między innymi szkoła i doradcy zawodowi.</a:t>
            </a:r>
          </a:p>
          <a:p>
            <a:endParaRPr lang="pl-PL" sz="2400" dirty="0">
              <a:latin typeface="+mj-lt"/>
            </a:endParaRPr>
          </a:p>
          <a:p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51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0DFBC7C-65F6-F244-8FC6-F8304E95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Dlaczego ta decyzja jest ważna? 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BB832A2-CBE2-CF44-B4E5-F0DADE6F3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6295"/>
            <a:ext cx="8596668" cy="4405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Wpływa na karierę ucznia, na jakość życia, warunki ekonomiczne.</a:t>
            </a:r>
          </a:p>
          <a:p>
            <a:pPr>
              <a:lnSpc>
                <a:spcPct val="150000"/>
              </a:lnSpc>
            </a:pPr>
            <a:endParaRPr lang="pl-PL" sz="2400" dirty="0"/>
          </a:p>
          <a:p>
            <a:pPr>
              <a:lnSpc>
                <a:spcPct val="150000"/>
              </a:lnSpc>
            </a:pPr>
            <a:r>
              <a:rPr lang="pl-PL" sz="2400" dirty="0"/>
              <a:t>Kluczowe jest poznanie siebie, swoich mocnych                i słabych stron oraz predyspozycji zawodowych.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57943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doradca zawodowy może pomóc rodzicom?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Wspierając  rodziców w działaniach doradczych, udostępniając  informacje i materiały do pracy z własnym dzieckiem.</a:t>
            </a:r>
          </a:p>
          <a:p>
            <a:r>
              <a:rPr lang="pl-PL" sz="2400" dirty="0"/>
              <a:t>Organizując indywidualne spotkania doradcze z uczniami i ich rodzicami.</a:t>
            </a:r>
          </a:p>
          <a:p>
            <a:r>
              <a:rPr lang="pl-PL" sz="2400" dirty="0"/>
              <a:t>Przeprowadzając wywiadówki na których przygotowujemy rodziców do wspierania dzieci w projektowaniu przyszłej kariery zawodowej.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F2EA3D-12DB-4A4A-9D23-F48B7D5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doradca zawodowy może pomóc uczniowi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EE4CBA9-CA1B-AC48-B340-7FAB7844A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l-PL" sz="2400" dirty="0"/>
              <a:t>Doradca zawodowy systematycznie diagnozuje zapotrzebowanie uczniów na działania związane z realizacją doradztwa zawodowego, prowadzi  lekcje         i organizuje spotkania z pracodawcami i absolwentami. 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Współpracuje z instytucjami rynku pracy min.  poprzez udział  w Targach Pracy i Edukacji, stażach, dniach otwartych szkół  i uczelni wyższych, wizytach studyjnych i praktykach zawodowych.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Organizuje indywidualne konsultacje doradcze.</a:t>
            </a:r>
          </a:p>
          <a:p>
            <a:pPr marL="0" indent="0">
              <a:buNone/>
            </a:pPr>
            <a:endParaRPr lang="pl-PL" sz="20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04366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7DF048-0B63-E345-954E-80007390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Co wpływa na wybory edukacyjno-zawodowe uczniów?</a:t>
            </a:r>
            <a:br>
              <a:rPr lang="pl-PL" dirty="0"/>
            </a:b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xmlns="" id="{12E6D3D3-37F0-A146-A02A-9B29591F38F1}"/>
              </a:ext>
            </a:extLst>
          </p:cNvPr>
          <p:cNvSpPr/>
          <p:nvPr/>
        </p:nvSpPr>
        <p:spPr>
          <a:xfrm>
            <a:off x="926430" y="1930400"/>
            <a:ext cx="2719137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środowisko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xmlns="" id="{D7615BD8-E4BE-3B42-B9E6-C1CFE765CF90}"/>
              </a:ext>
            </a:extLst>
          </p:cNvPr>
          <p:cNvSpPr/>
          <p:nvPr/>
        </p:nvSpPr>
        <p:spPr>
          <a:xfrm>
            <a:off x="5610927" y="1545389"/>
            <a:ext cx="2959769" cy="226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miejsce zamieszkania, wiek i wykształcenie rodziców, zawód , postawa rodziców, status społeczny i ekonomiczny rodziny,</a:t>
            </a:r>
          </a:p>
          <a:p>
            <a:pPr algn="ctr"/>
            <a:r>
              <a:rPr lang="pl-PL" sz="1400" dirty="0"/>
              <a:t>zawodowe tradycje rodzinne. </a:t>
            </a:r>
          </a:p>
        </p:txBody>
      </p:sp>
      <p:sp>
        <p:nvSpPr>
          <p:cNvPr id="7" name="Strzałka w prawo 6">
            <a:extLst>
              <a:ext uri="{FF2B5EF4-FFF2-40B4-BE49-F238E27FC236}">
                <a16:creationId xmlns:a16="http://schemas.microsoft.com/office/drawing/2014/main" xmlns="" id="{95DD1873-EE90-5243-837C-63E7E14C3105}"/>
              </a:ext>
            </a:extLst>
          </p:cNvPr>
          <p:cNvSpPr/>
          <p:nvPr/>
        </p:nvSpPr>
        <p:spPr>
          <a:xfrm>
            <a:off x="4056806" y="21452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ABDE1A35-A720-6B4C-9B26-D6669255D591}"/>
              </a:ext>
            </a:extLst>
          </p:cNvPr>
          <p:cNvSpPr txBox="1"/>
          <p:nvPr/>
        </p:nvSpPr>
        <p:spPr>
          <a:xfrm>
            <a:off x="5383530" y="3284769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/>
            </a:r>
            <a:br>
              <a:rPr lang="pl-PL" sz="1400" dirty="0"/>
            </a:br>
            <a:endParaRPr lang="pl-PL" sz="1400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xmlns="" id="{5B5CD6D6-A18A-F74E-96BB-592DF07557D6}"/>
              </a:ext>
            </a:extLst>
          </p:cNvPr>
          <p:cNvSpPr txBox="1"/>
          <p:nvPr/>
        </p:nvSpPr>
        <p:spPr>
          <a:xfrm>
            <a:off x="2080260" y="43205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xmlns="" id="{90FCD8D2-A75F-9E4D-A912-F6C50817B447}"/>
              </a:ext>
            </a:extLst>
          </p:cNvPr>
          <p:cNvSpPr txBox="1"/>
          <p:nvPr/>
        </p:nvSpPr>
        <p:spPr>
          <a:xfrm>
            <a:off x="1691640" y="3546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xmlns="" id="{E3FE1FDE-9E87-3942-B671-7B35104A2DFD}"/>
              </a:ext>
            </a:extLst>
          </p:cNvPr>
          <p:cNvSpPr/>
          <p:nvPr/>
        </p:nvSpPr>
        <p:spPr>
          <a:xfrm>
            <a:off x="2443189" y="4199169"/>
            <a:ext cx="4205641" cy="23488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Zainteresowania, zdolności, temperament ,</a:t>
            </a:r>
          </a:p>
          <a:p>
            <a:pPr algn="ctr"/>
            <a:r>
              <a:rPr lang="pl-PL" dirty="0"/>
              <a:t>perspektywy zatrudnienia,</a:t>
            </a:r>
          </a:p>
          <a:p>
            <a:pPr algn="ctr"/>
            <a:r>
              <a:rPr lang="pl-PL" dirty="0"/>
              <a:t>rówieśnicy, aspiracje odnoszące się do przyszłego zawodu.</a:t>
            </a:r>
          </a:p>
        </p:txBody>
      </p:sp>
    </p:spTree>
    <p:extLst>
      <p:ext uri="{BB962C8B-B14F-4D97-AF65-F5344CB8AC3E}">
        <p14:creationId xmlns:p14="http://schemas.microsoft.com/office/powerpoint/2010/main" xmlns="" val="353866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863886B-6624-7848-AEF4-570029D3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Maturzyści  i  ich decyzje: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7D8EFF2-EB1F-1C4A-9522-6F7851C50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1759"/>
            <a:ext cx="8596668" cy="4609604"/>
          </a:xfrm>
        </p:spPr>
        <p:txBody>
          <a:bodyPr>
            <a:normAutofit fontScale="85000" lnSpcReduction="20000"/>
          </a:bodyPr>
          <a:lstStyle/>
          <a:p>
            <a:r>
              <a:rPr lang="pl-PL" sz="2800" dirty="0"/>
              <a:t>Kolejnym etapem podejmowania życiowych decyzji są wybory uczniów ostatnich klas szkół ponadpodstawowych, co po maturze? studia? szkoła policealna? praca? </a:t>
            </a:r>
          </a:p>
          <a:p>
            <a:r>
              <a:rPr lang="pl-PL" sz="2800" dirty="0"/>
              <a:t>Współczesna młodzież ceni sobie dobre wykształcenie, interesującą pracę, wysokie wynagrodzenie, ciekawe życie z możliwością podróżowania oraz samodzielność.</a:t>
            </a:r>
          </a:p>
          <a:p>
            <a:r>
              <a:rPr lang="pl-PL" sz="2800" dirty="0"/>
              <a:t>Uczniowie którzy kończą technikum mają zawód, mogą podjąć pracę zarobkową i kontynuować naukę na studiach wyższych. Osoby kończące szkołę branżową mogą podjąć pracę jak i kontynuować naukę w branżowej szkole II stopnia, a  po zdaniu matury iść na studia. Uczniowie kończący liceum w większości wybierają naukę na studiach wyższych lub w szkołach policealnych gdyż zdają sobie sprawę że nie mają zawodu.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69643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E32CBFA-CE04-1C46-9C52-A10A83BB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Maturzyści  i  ich decyzje na przykładzie ZS nr 1 w Jędrzejowie: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1D8DDD0-9D4F-3A46-9E07-92A8835E6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1591"/>
            <a:ext cx="8596668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Losy absolwenta</a:t>
            </a:r>
            <a:r>
              <a:rPr lang="pl-PL" sz="2400" dirty="0"/>
              <a:t> – gromadzimy i analizujemy informacji o losach absolwentów, jest to ważne źródło danych, które szkoła wykorzystuje do planowania i realizowania oferty edukacyjnej i promocyjnej. Zebrane dane pokazują aktualne tendencje na rynku pracy i edukacji. </a:t>
            </a:r>
          </a:p>
          <a:p>
            <a:r>
              <a:rPr lang="pl-PL" sz="2400" dirty="0"/>
              <a:t>Nauczyciele wykorzystują informacje o losach absolwentów w charakterze tzw. ,,dobrych praktyk” , poprzez które motywują  swoich uczniów do nauki.</a:t>
            </a:r>
          </a:p>
          <a:p>
            <a:r>
              <a:rPr lang="pl-PL" sz="2400" dirty="0"/>
              <a:t>Kształcenie akademickie w kraju i za granicą.</a:t>
            </a:r>
          </a:p>
          <a:p>
            <a:r>
              <a:rPr lang="pl-PL" sz="2400" dirty="0"/>
              <a:t>Praca zawodowa i studia wyższe.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dirty="0"/>
              <a:t> 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422580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0A8EF1A-E563-E049-B6D9-12E8FB16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985010"/>
          </a:xfrm>
        </p:spPr>
        <p:txBody>
          <a:bodyPr>
            <a:normAutofit/>
          </a:bodyPr>
          <a:lstStyle/>
          <a:p>
            <a:r>
              <a:rPr lang="pl-PL" sz="2400" dirty="0"/>
              <a:t>Liceum ogólnokształcące czy szkoła zawodowa –   a indywidualne potrzeby uczniów .Czym kierują się młodzi ludzie wybierając szkołę? 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02D4409-8CFB-B749-A42A-E4DD12FFE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pl-PL" sz="2000" dirty="0"/>
              <a:t>Dobrą opinią szkoły (złą opinią szkoły)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Wolą rodziców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Wynikami szkoły – zdawalność i próg procentowy matury oraz egzaminów zawodowych. Wyniki matur, egzaminów są bardzo dobre(są złe)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Wyborami koleżanek i kolegów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Bliską odległością szkoły od domu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Praktykami zagranicznymi</a:t>
            </a:r>
          </a:p>
          <a:p>
            <a:pPr>
              <a:lnSpc>
                <a:spcPct val="120000"/>
              </a:lnSpc>
            </a:pPr>
            <a:r>
              <a:rPr lang="pl-PL" sz="2000" dirty="0"/>
              <a:t>Możliwościami związanymi z projektami unijnymi: staże u pracodawców, kursy kwalifikacyjne.</a:t>
            </a:r>
          </a:p>
          <a:p>
            <a:pPr>
              <a:lnSpc>
                <a:spcPct val="120000"/>
              </a:lnSpc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189863270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Faseta</Template>
  <TotalTime>758</TotalTime>
  <Words>646</Words>
  <Application>Microsoft Office PowerPoint</Application>
  <PresentationFormat>Niestandardowy</PresentationFormat>
  <Paragraphs>81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Faseta</vt:lpstr>
      <vt:lpstr> Liceum ogólnokształcące czy szkoła zawodowa –   a indywidualne potrzeby uczniów</vt:lpstr>
      <vt:lpstr>Pierwsze ważne wybory edukacyjno-zawodowe uczniów szkół podstawowych</vt:lpstr>
      <vt:lpstr>Dlaczego ta decyzja jest ważna? </vt:lpstr>
      <vt:lpstr>Jak doradca zawodowy może pomóc rodzicom?</vt:lpstr>
      <vt:lpstr>Jak doradca zawodowy może pomóc uczniowi ?</vt:lpstr>
      <vt:lpstr>Co wpływa na wybory edukacyjno-zawodowe uczniów? </vt:lpstr>
      <vt:lpstr>Maturzyści  i  ich decyzje: </vt:lpstr>
      <vt:lpstr>Maturzyści  i  ich decyzje na przykładzie ZS nr 1 w Jędrzejowie:</vt:lpstr>
      <vt:lpstr>Liceum ogólnokształcące czy szkoła zawodowa –   a indywidualne potrzeby uczniów .Czym kierują się młodzi ludzie wybierając szkołę?  </vt:lpstr>
      <vt:lpstr>   Czym powinni kierować się młodzi ludzie wybierając szkołę?  </vt:lpstr>
      <vt:lpstr>                Dziękuję za uwagę.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,,Lepsza szkoła czy dobry wybór zawodu,,</dc:title>
  <dc:creator>Microsoft Office User</dc:creator>
  <cp:lastModifiedBy>Nauczyciel</cp:lastModifiedBy>
  <cp:revision>75</cp:revision>
  <dcterms:created xsi:type="dcterms:W3CDTF">2022-03-22T19:54:10Z</dcterms:created>
  <dcterms:modified xsi:type="dcterms:W3CDTF">2022-04-12T10:13:39Z</dcterms:modified>
</cp:coreProperties>
</file>