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0"/>
  </p:notesMasterIdLst>
  <p:sldIdLst>
    <p:sldId id="473" r:id="rId2"/>
    <p:sldId id="281" r:id="rId3"/>
    <p:sldId id="475" r:id="rId4"/>
    <p:sldId id="469" r:id="rId5"/>
    <p:sldId id="471" r:id="rId6"/>
    <p:sldId id="387" r:id="rId7"/>
    <p:sldId id="456" r:id="rId8"/>
    <p:sldId id="477" r:id="rId9"/>
    <p:sldId id="463" r:id="rId10"/>
    <p:sldId id="464" r:id="rId11"/>
    <p:sldId id="478" r:id="rId12"/>
    <p:sldId id="479" r:id="rId13"/>
    <p:sldId id="482" r:id="rId14"/>
    <p:sldId id="293" r:id="rId15"/>
    <p:sldId id="411" r:id="rId16"/>
    <p:sldId id="481" r:id="rId17"/>
    <p:sldId id="303" r:id="rId18"/>
    <p:sldId id="483" r:id="rId19"/>
    <p:sldId id="485" r:id="rId20"/>
    <p:sldId id="316" r:id="rId21"/>
    <p:sldId id="433" r:id="rId22"/>
    <p:sldId id="435" r:id="rId23"/>
    <p:sldId id="341" r:id="rId24"/>
    <p:sldId id="355" r:id="rId25"/>
    <p:sldId id="444" r:id="rId26"/>
    <p:sldId id="356" r:id="rId27"/>
    <p:sldId id="486" r:id="rId28"/>
    <p:sldId id="476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5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8331" autoAdjust="0"/>
  </p:normalViewPr>
  <p:slideViewPr>
    <p:cSldViewPr snapToGrid="0">
      <p:cViewPr varScale="1">
        <p:scale>
          <a:sx n="74" d="100"/>
          <a:sy n="74" d="100"/>
        </p:scale>
        <p:origin x="-27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73EBC-73F0-4994-BB70-56A8721D46D7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8D9DDCA-F058-40F7-AA71-19584E096E94}">
      <dgm:prSet phldrT="[Tekst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   Egzamin maturalny  w nowej formule 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     Wybrane wzory i stałe fizykochemiczne na             egzamin maturalny z biologii, chemii i fizyki</a:t>
          </a:r>
        </a:p>
      </dgm:t>
    </dgm:pt>
    <dgm:pt modelId="{D4924B6E-E52A-40FF-BAB6-8DB98727A233}" type="parTrans" cxnId="{2F8B2876-2335-4EE9-BB05-F966A53F6F8F}">
      <dgm:prSet/>
      <dgm:spPr/>
      <dgm:t>
        <a:bodyPr/>
        <a:lstStyle/>
        <a:p>
          <a:endParaRPr lang="en-GB"/>
        </a:p>
      </dgm:t>
    </dgm:pt>
    <dgm:pt modelId="{8B87884B-4396-49A4-931D-3F5C39999966}" type="sibTrans" cxnId="{2F8B2876-2335-4EE9-BB05-F966A53F6F8F}">
      <dgm:prSet/>
      <dgm:spPr/>
      <dgm:t>
        <a:bodyPr/>
        <a:lstStyle/>
        <a:p>
          <a:endParaRPr lang="en-GB"/>
        </a:p>
      </dgm:t>
    </dgm:pt>
    <dgm:pt modelId="{28C9368A-1007-4F3D-84C6-B64D83E8B973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 smtClean="0"/>
            <a:t>Egzamin maturalny w „nowej formule”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 smtClean="0"/>
            <a:t>Wybrane wzory matematyczne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dirty="0"/>
        </a:p>
      </dgm:t>
    </dgm:pt>
    <dgm:pt modelId="{72500381-DBED-4380-95FA-DFBD508CD710}" type="parTrans" cxnId="{73E6ED6F-7F99-40FF-AA59-741CA6FF91E6}">
      <dgm:prSet/>
      <dgm:spPr/>
      <dgm:t>
        <a:bodyPr/>
        <a:lstStyle/>
        <a:p>
          <a:endParaRPr lang="en-GB"/>
        </a:p>
      </dgm:t>
    </dgm:pt>
    <dgm:pt modelId="{7A49D0F8-0E87-458F-AADF-5220DA127366}" type="sibTrans" cxnId="{73E6ED6F-7F99-40FF-AA59-741CA6FF91E6}">
      <dgm:prSet/>
      <dgm:spPr/>
      <dgm:t>
        <a:bodyPr/>
        <a:lstStyle/>
        <a:p>
          <a:endParaRPr lang="en-GB"/>
        </a:p>
      </dgm:t>
    </dgm:pt>
    <dgm:pt modelId="{6871AF37-0904-4E32-8C6F-DE610175FA9B}" type="pres">
      <dgm:prSet presAssocID="{57373EBC-73F0-4994-BB70-56A8721D46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3416A7-87F6-4628-8ED2-7E592B3D200C}" type="pres">
      <dgm:prSet presAssocID="{E8D9DDCA-F058-40F7-AA71-19584E096E94}" presName="comp" presStyleCnt="0"/>
      <dgm:spPr/>
    </dgm:pt>
    <dgm:pt modelId="{C9094B4E-32EF-4E13-83BF-4C427275154B}" type="pres">
      <dgm:prSet presAssocID="{E8D9DDCA-F058-40F7-AA71-19584E096E94}" presName="box" presStyleLbl="node1" presStyleIdx="0" presStyleCnt="2" custLinFactNeighborX="25463" custLinFactNeighborY="-907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552D533-7E7A-4794-B79D-2F6DFB54811F}" type="pres">
      <dgm:prSet presAssocID="{E8D9DDCA-F058-40F7-AA71-19584E096E94}" presName="img" presStyleLbl="fgImgPlace1" presStyleIdx="0" presStyleCnt="2" custScaleX="137055" custScaleY="116829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E8ED68ED-3589-4220-A517-B3BC578E87BC}" type="pres">
      <dgm:prSet presAssocID="{E8D9DDCA-F058-40F7-AA71-19584E096E9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33CBF-BFB8-4508-8F65-F35206ADD424}" type="pres">
      <dgm:prSet presAssocID="{8B87884B-4396-49A4-931D-3F5C39999966}" presName="spacer" presStyleCnt="0"/>
      <dgm:spPr/>
    </dgm:pt>
    <dgm:pt modelId="{B864A4F2-3CEA-4944-9E29-D1A3A5D52D68}" type="pres">
      <dgm:prSet presAssocID="{28C9368A-1007-4F3D-84C6-B64D83E8B973}" presName="comp" presStyleCnt="0"/>
      <dgm:spPr/>
    </dgm:pt>
    <dgm:pt modelId="{0AB8C63C-C160-4DE4-9264-23CBFA7D7B7C}" type="pres">
      <dgm:prSet presAssocID="{28C9368A-1007-4F3D-84C6-B64D83E8B973}" presName="box" presStyleLbl="node1" presStyleIdx="1" presStyleCnt="2" custLinFactNeighborX="-1863" custLinFactNeighborY="6408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040B560-0801-4457-A19A-0D20C9A9D11E}" type="pres">
      <dgm:prSet presAssocID="{28C9368A-1007-4F3D-84C6-B64D83E8B973}" presName="img" presStyleLbl="fgImgPlace1" presStyleIdx="1" presStyleCnt="2" custScaleX="89593" custScaleY="102673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6B9D5F3-BB19-4AE4-9768-5DAB204C620D}" type="pres">
      <dgm:prSet presAssocID="{28C9368A-1007-4F3D-84C6-B64D83E8B97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3D79AB-9D92-49EC-9F2C-E2E4E44D44A1}" type="presOf" srcId="{57373EBC-73F0-4994-BB70-56A8721D46D7}" destId="{6871AF37-0904-4E32-8C6F-DE610175FA9B}" srcOrd="0" destOrd="0" presId="urn:microsoft.com/office/officeart/2005/8/layout/vList4#1"/>
    <dgm:cxn modelId="{78F4E1E2-F9BD-45AE-8D13-AF53852CDB76}" type="presOf" srcId="{E8D9DDCA-F058-40F7-AA71-19584E096E94}" destId="{C9094B4E-32EF-4E13-83BF-4C427275154B}" srcOrd="0" destOrd="0" presId="urn:microsoft.com/office/officeart/2005/8/layout/vList4#1"/>
    <dgm:cxn modelId="{65CA0A10-DB84-42E3-A606-180312B29601}" type="presOf" srcId="{28C9368A-1007-4F3D-84C6-B64D83E8B973}" destId="{C6B9D5F3-BB19-4AE4-9768-5DAB204C620D}" srcOrd="1" destOrd="0" presId="urn:microsoft.com/office/officeart/2005/8/layout/vList4#1"/>
    <dgm:cxn modelId="{C1FB3D5B-2DB4-46D4-8A2D-E92777C07A24}" type="presOf" srcId="{E8D9DDCA-F058-40F7-AA71-19584E096E94}" destId="{E8ED68ED-3589-4220-A517-B3BC578E87BC}" srcOrd="1" destOrd="0" presId="urn:microsoft.com/office/officeart/2005/8/layout/vList4#1"/>
    <dgm:cxn modelId="{9F36199A-1E7E-4D1D-9DE1-A8079B69A30F}" type="presOf" srcId="{28C9368A-1007-4F3D-84C6-B64D83E8B973}" destId="{0AB8C63C-C160-4DE4-9264-23CBFA7D7B7C}" srcOrd="0" destOrd="0" presId="urn:microsoft.com/office/officeart/2005/8/layout/vList4#1"/>
    <dgm:cxn modelId="{73E6ED6F-7F99-40FF-AA59-741CA6FF91E6}" srcId="{57373EBC-73F0-4994-BB70-56A8721D46D7}" destId="{28C9368A-1007-4F3D-84C6-B64D83E8B973}" srcOrd="1" destOrd="0" parTransId="{72500381-DBED-4380-95FA-DFBD508CD710}" sibTransId="{7A49D0F8-0E87-458F-AADF-5220DA127366}"/>
    <dgm:cxn modelId="{2F8B2876-2335-4EE9-BB05-F966A53F6F8F}" srcId="{57373EBC-73F0-4994-BB70-56A8721D46D7}" destId="{E8D9DDCA-F058-40F7-AA71-19584E096E94}" srcOrd="0" destOrd="0" parTransId="{D4924B6E-E52A-40FF-BAB6-8DB98727A233}" sibTransId="{8B87884B-4396-49A4-931D-3F5C39999966}"/>
    <dgm:cxn modelId="{36FEDCEC-C367-4904-A610-4C7EC276DEA6}" type="presParOf" srcId="{6871AF37-0904-4E32-8C6F-DE610175FA9B}" destId="{A53416A7-87F6-4628-8ED2-7E592B3D200C}" srcOrd="0" destOrd="0" presId="urn:microsoft.com/office/officeart/2005/8/layout/vList4#1"/>
    <dgm:cxn modelId="{1BA63BF8-F4A5-406B-A12E-FC587B2147BC}" type="presParOf" srcId="{A53416A7-87F6-4628-8ED2-7E592B3D200C}" destId="{C9094B4E-32EF-4E13-83BF-4C427275154B}" srcOrd="0" destOrd="0" presId="urn:microsoft.com/office/officeart/2005/8/layout/vList4#1"/>
    <dgm:cxn modelId="{589C1E37-1EAF-49EE-AF3B-41F3BF2B6422}" type="presParOf" srcId="{A53416A7-87F6-4628-8ED2-7E592B3D200C}" destId="{8552D533-7E7A-4794-B79D-2F6DFB54811F}" srcOrd="1" destOrd="0" presId="urn:microsoft.com/office/officeart/2005/8/layout/vList4#1"/>
    <dgm:cxn modelId="{08763219-5B9C-4C4E-ACE3-AF08AC43CA87}" type="presParOf" srcId="{A53416A7-87F6-4628-8ED2-7E592B3D200C}" destId="{E8ED68ED-3589-4220-A517-B3BC578E87BC}" srcOrd="2" destOrd="0" presId="urn:microsoft.com/office/officeart/2005/8/layout/vList4#1"/>
    <dgm:cxn modelId="{9BA72630-8B25-4C1F-AA33-17A6E15953B5}" type="presParOf" srcId="{6871AF37-0904-4E32-8C6F-DE610175FA9B}" destId="{AFD33CBF-BFB8-4508-8F65-F35206ADD424}" srcOrd="1" destOrd="0" presId="urn:microsoft.com/office/officeart/2005/8/layout/vList4#1"/>
    <dgm:cxn modelId="{FE89A0C7-79F4-4BF1-AC8D-E3710388EA01}" type="presParOf" srcId="{6871AF37-0904-4E32-8C6F-DE610175FA9B}" destId="{B864A4F2-3CEA-4944-9E29-D1A3A5D52D68}" srcOrd="2" destOrd="0" presId="urn:microsoft.com/office/officeart/2005/8/layout/vList4#1"/>
    <dgm:cxn modelId="{9C3BC000-16CB-4219-9511-D8F6F91861B9}" type="presParOf" srcId="{B864A4F2-3CEA-4944-9E29-D1A3A5D52D68}" destId="{0AB8C63C-C160-4DE4-9264-23CBFA7D7B7C}" srcOrd="0" destOrd="0" presId="urn:microsoft.com/office/officeart/2005/8/layout/vList4#1"/>
    <dgm:cxn modelId="{A0B18D43-6CED-4416-B60E-932969807D5A}" type="presParOf" srcId="{B864A4F2-3CEA-4944-9E29-D1A3A5D52D68}" destId="{E040B560-0801-4457-A19A-0D20C9A9D11E}" srcOrd="1" destOrd="0" presId="urn:microsoft.com/office/officeart/2005/8/layout/vList4#1"/>
    <dgm:cxn modelId="{5C9E3C4C-4028-4ED7-AC9D-1F33581329ED}" type="presParOf" srcId="{B864A4F2-3CEA-4944-9E29-D1A3A5D52D68}" destId="{C6B9D5F3-BB19-4AE4-9768-5DAB204C620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1ED50-CFEF-4DC3-9F56-31329214811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D8CC7CEE-9755-416D-94E6-FD02FCF8908E}">
      <dgm:prSet/>
      <dgm:spPr/>
      <dgm:t>
        <a:bodyPr/>
        <a:lstStyle/>
        <a:p>
          <a:pPr rtl="0"/>
          <a:r>
            <a:rPr lang="pl-PL" dirty="0" smtClean="0"/>
            <a:t>.</a:t>
          </a:r>
          <a:endParaRPr lang="pl-PL" dirty="0"/>
        </a:p>
      </dgm:t>
    </dgm:pt>
    <dgm:pt modelId="{22DDD5B6-FBDA-463E-8F11-4E0A88DAA2F2}" type="parTrans" cxnId="{31BEF42A-3700-41BD-9C2C-231E35443425}">
      <dgm:prSet/>
      <dgm:spPr/>
      <dgm:t>
        <a:bodyPr/>
        <a:lstStyle/>
        <a:p>
          <a:endParaRPr lang="pl-PL"/>
        </a:p>
      </dgm:t>
    </dgm:pt>
    <dgm:pt modelId="{F9BA54F8-AD34-4A37-B2AF-A1F6A3C07390}" type="sibTrans" cxnId="{31BEF42A-3700-41BD-9C2C-231E35443425}">
      <dgm:prSet/>
      <dgm:spPr/>
      <dgm:t>
        <a:bodyPr/>
        <a:lstStyle/>
        <a:p>
          <a:endParaRPr lang="pl-PL"/>
        </a:p>
      </dgm:t>
    </dgm:pt>
    <dgm:pt modelId="{02EB2D6F-31A4-413D-AA9F-917999CCBB0A}" type="pres">
      <dgm:prSet presAssocID="{7CA1ED50-CFEF-4DC3-9F56-3132921481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EECC03-51F9-4742-8030-88D1D39BD27A}" type="pres">
      <dgm:prSet presAssocID="{D8CC7CEE-9755-416D-94E6-FD02FCF8908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3125610-9ECC-4D16-86DD-6311352D52F9}" type="presOf" srcId="{D8CC7CEE-9755-416D-94E6-FD02FCF8908E}" destId="{55EECC03-51F9-4742-8030-88D1D39BD27A}" srcOrd="0" destOrd="0" presId="urn:microsoft.com/office/officeart/2005/8/layout/process1"/>
    <dgm:cxn modelId="{218CEBE1-3A86-48AD-893E-C2C7789954E9}" type="presOf" srcId="{7CA1ED50-CFEF-4DC3-9F56-31329214811B}" destId="{02EB2D6F-31A4-413D-AA9F-917999CCBB0A}" srcOrd="0" destOrd="0" presId="urn:microsoft.com/office/officeart/2005/8/layout/process1"/>
    <dgm:cxn modelId="{31BEF42A-3700-41BD-9C2C-231E35443425}" srcId="{7CA1ED50-CFEF-4DC3-9F56-31329214811B}" destId="{D8CC7CEE-9755-416D-94E6-FD02FCF8908E}" srcOrd="0" destOrd="0" parTransId="{22DDD5B6-FBDA-463E-8F11-4E0A88DAA2F2}" sibTransId="{F9BA54F8-AD34-4A37-B2AF-A1F6A3C07390}"/>
    <dgm:cxn modelId="{7AD06302-5AB6-41E7-9A5E-01739E45677E}" type="presParOf" srcId="{02EB2D6F-31A4-413D-AA9F-917999CCBB0A}" destId="{55EECC03-51F9-4742-8030-88D1D39BD27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7E5CB-8D5E-4ABA-BC23-7C533799360F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821B2797-7AE9-4CEE-8B4E-107FC83F045D}">
      <dgm:prSet custT="1"/>
      <dgm:spPr/>
      <dgm:t>
        <a:bodyPr anchor="ctr"/>
        <a:lstStyle/>
        <a:p>
          <a:pPr algn="l" rtl="0"/>
          <a:r>
            <a:rPr lang="pl-PL" sz="2400" b="0" dirty="0" smtClean="0">
              <a:latin typeface="+mn-lt"/>
            </a:rPr>
            <a:t>w c</a:t>
          </a:r>
          <a:r>
            <a:rPr lang="pl-PL" sz="2400" dirty="0" smtClean="0">
              <a:latin typeface="+mn-lt"/>
            </a:rPr>
            <a:t>elu monitorowania prawidłowego przebiegu egzaminu </a:t>
          </a:r>
          <a:r>
            <a:rPr lang="pl-PL" sz="2400" b="1" dirty="0" smtClean="0">
              <a:latin typeface="+mn-lt"/>
            </a:rPr>
            <a:t>członkowie zespołu nadzorującego oraz obserwatorzy</a:t>
          </a:r>
          <a:endParaRPr lang="pl-PL" sz="2400" b="1" dirty="0">
            <a:latin typeface="+mn-lt"/>
          </a:endParaRPr>
        </a:p>
      </dgm:t>
    </dgm:pt>
    <dgm:pt modelId="{4A97E5D0-1F66-4832-BBEB-4608AA44833C}" type="par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4AEE18B2-9638-48AF-9A87-4F37D520E1C2}" type="sib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041FEFE1-6533-4169-970E-AA146DCC997C}">
      <dgm:prSet custT="1"/>
      <dgm:spPr/>
      <dgm:t>
        <a:bodyPr anchor="ctr"/>
        <a:lstStyle/>
        <a:p>
          <a:pPr algn="ctr" rtl="0"/>
          <a:r>
            <a:rPr lang="pl-PL" sz="4000" b="0" dirty="0" smtClean="0">
              <a:solidFill>
                <a:srgbClr val="FF0000"/>
              </a:solidFill>
              <a:latin typeface="+mn-lt"/>
            </a:rPr>
            <a:t>mogą poruszać się po sali</a:t>
          </a:r>
          <a:endParaRPr lang="pl-PL" sz="4000" b="0" dirty="0">
            <a:solidFill>
              <a:srgbClr val="FF0000"/>
            </a:solidFill>
            <a:latin typeface="+mn-lt"/>
          </a:endParaRPr>
        </a:p>
      </dgm:t>
    </dgm:pt>
    <dgm:pt modelId="{D4383FD8-627A-4F19-A6FC-93BBD4579371}" type="par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8A78D82D-6DB8-4D57-AF60-0F9EED6984C2}" type="sib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AAB31957-6DDB-41C3-B03C-E6D347A09EA5}" type="pres">
      <dgm:prSet presAssocID="{5C37E5CB-8D5E-4ABA-BC23-7C53379936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946A5D6-BAE1-4675-8A91-81B7331BEB42}" type="pres">
      <dgm:prSet presAssocID="{821B2797-7AE9-4CEE-8B4E-107FC83F045D}" presName="thickLine" presStyleLbl="alignNode1" presStyleIdx="0" presStyleCnt="2"/>
      <dgm:spPr/>
      <dgm:t>
        <a:bodyPr/>
        <a:lstStyle/>
        <a:p>
          <a:endParaRPr lang="en-GB"/>
        </a:p>
      </dgm:t>
    </dgm:pt>
    <dgm:pt modelId="{16870777-38CD-4426-825D-4E07DBBFAC13}" type="pres">
      <dgm:prSet presAssocID="{821B2797-7AE9-4CEE-8B4E-107FC83F045D}" presName="horz1" presStyleCnt="0"/>
      <dgm:spPr/>
      <dgm:t>
        <a:bodyPr/>
        <a:lstStyle/>
        <a:p>
          <a:endParaRPr lang="en-GB"/>
        </a:p>
      </dgm:t>
    </dgm:pt>
    <dgm:pt modelId="{8B6CCC2F-A84B-46E8-B625-7D9FDAC09300}" type="pres">
      <dgm:prSet presAssocID="{821B2797-7AE9-4CEE-8B4E-107FC83F045D}" presName="tx1" presStyleLbl="revTx" presStyleIdx="0" presStyleCnt="2" custScaleY="95833"/>
      <dgm:spPr/>
      <dgm:t>
        <a:bodyPr/>
        <a:lstStyle/>
        <a:p>
          <a:endParaRPr lang="en-GB"/>
        </a:p>
      </dgm:t>
    </dgm:pt>
    <dgm:pt modelId="{F22AF503-05A1-4D3D-A030-517F3D3CDAE7}" type="pres">
      <dgm:prSet presAssocID="{821B2797-7AE9-4CEE-8B4E-107FC83F045D}" presName="vert1" presStyleCnt="0"/>
      <dgm:spPr/>
      <dgm:t>
        <a:bodyPr/>
        <a:lstStyle/>
        <a:p>
          <a:endParaRPr lang="en-GB"/>
        </a:p>
      </dgm:t>
    </dgm:pt>
    <dgm:pt modelId="{9B577108-6B1B-439F-A6A0-CF6A6DFF6887}" type="pres">
      <dgm:prSet presAssocID="{041FEFE1-6533-4169-970E-AA146DCC997C}" presName="thickLine" presStyleLbl="alignNode1" presStyleIdx="1" presStyleCnt="2"/>
      <dgm:spPr/>
      <dgm:t>
        <a:bodyPr/>
        <a:lstStyle/>
        <a:p>
          <a:endParaRPr lang="en-GB"/>
        </a:p>
      </dgm:t>
    </dgm:pt>
    <dgm:pt modelId="{2E2DE444-0A0A-4897-AFCD-220B59A4F980}" type="pres">
      <dgm:prSet presAssocID="{041FEFE1-6533-4169-970E-AA146DCC997C}" presName="horz1" presStyleCnt="0"/>
      <dgm:spPr/>
      <dgm:t>
        <a:bodyPr/>
        <a:lstStyle/>
        <a:p>
          <a:endParaRPr lang="en-GB"/>
        </a:p>
      </dgm:t>
    </dgm:pt>
    <dgm:pt modelId="{F87A39E6-270C-4E44-B594-EBB6C7D8652B}" type="pres">
      <dgm:prSet presAssocID="{041FEFE1-6533-4169-970E-AA146DCC997C}" presName="tx1" presStyleLbl="revTx" presStyleIdx="1" presStyleCnt="2"/>
      <dgm:spPr/>
      <dgm:t>
        <a:bodyPr/>
        <a:lstStyle/>
        <a:p>
          <a:endParaRPr lang="en-GB"/>
        </a:p>
      </dgm:t>
    </dgm:pt>
    <dgm:pt modelId="{B72222D3-5EF1-49DA-B5C7-0AB677E1161A}" type="pres">
      <dgm:prSet presAssocID="{041FEFE1-6533-4169-970E-AA146DCC997C}" presName="vert1" presStyleCnt="0"/>
      <dgm:spPr/>
      <dgm:t>
        <a:bodyPr/>
        <a:lstStyle/>
        <a:p>
          <a:endParaRPr lang="en-GB"/>
        </a:p>
      </dgm:t>
    </dgm:pt>
  </dgm:ptLst>
  <dgm:cxnLst>
    <dgm:cxn modelId="{EA4B6BB9-F6BB-4D80-88D8-1559F7464506}" type="presOf" srcId="{821B2797-7AE9-4CEE-8B4E-107FC83F045D}" destId="{8B6CCC2F-A84B-46E8-B625-7D9FDAC09300}" srcOrd="0" destOrd="0" presId="urn:microsoft.com/office/officeart/2008/layout/LinedList"/>
    <dgm:cxn modelId="{64E9E3E4-0BFA-4757-95A0-34A9F52C4DDB}" type="presOf" srcId="{041FEFE1-6533-4169-970E-AA146DCC997C}" destId="{F87A39E6-270C-4E44-B594-EBB6C7D8652B}" srcOrd="0" destOrd="0" presId="urn:microsoft.com/office/officeart/2008/layout/LinedList"/>
    <dgm:cxn modelId="{CFB1F087-2725-48DB-8E2D-C2C6D45C4387}" type="presOf" srcId="{5C37E5CB-8D5E-4ABA-BC23-7C533799360F}" destId="{AAB31957-6DDB-41C3-B03C-E6D347A09EA5}" srcOrd="0" destOrd="0" presId="urn:microsoft.com/office/officeart/2008/layout/LinedList"/>
    <dgm:cxn modelId="{9E16DEAC-1840-4E95-BEAD-4814084D0868}" srcId="{5C37E5CB-8D5E-4ABA-BC23-7C533799360F}" destId="{041FEFE1-6533-4169-970E-AA146DCC997C}" srcOrd="1" destOrd="0" parTransId="{D4383FD8-627A-4F19-A6FC-93BBD4579371}" sibTransId="{8A78D82D-6DB8-4D57-AF60-0F9EED6984C2}"/>
    <dgm:cxn modelId="{DD1571D4-E64E-464D-99D0-D077C5BB1F32}" srcId="{5C37E5CB-8D5E-4ABA-BC23-7C533799360F}" destId="{821B2797-7AE9-4CEE-8B4E-107FC83F045D}" srcOrd="0" destOrd="0" parTransId="{4A97E5D0-1F66-4832-BBEB-4608AA44833C}" sibTransId="{4AEE18B2-9638-48AF-9A87-4F37D520E1C2}"/>
    <dgm:cxn modelId="{9FE95B6F-B3C7-4403-ADF3-B22D58CFD2DC}" type="presParOf" srcId="{AAB31957-6DDB-41C3-B03C-E6D347A09EA5}" destId="{F946A5D6-BAE1-4675-8A91-81B7331BEB42}" srcOrd="0" destOrd="0" presId="urn:microsoft.com/office/officeart/2008/layout/LinedList"/>
    <dgm:cxn modelId="{11854A81-B731-4623-9F6D-4FC5255E2B0B}" type="presParOf" srcId="{AAB31957-6DDB-41C3-B03C-E6D347A09EA5}" destId="{16870777-38CD-4426-825D-4E07DBBFAC13}" srcOrd="1" destOrd="0" presId="urn:microsoft.com/office/officeart/2008/layout/LinedList"/>
    <dgm:cxn modelId="{7EEF3114-1EEF-4390-B5A6-1F6920A823B3}" type="presParOf" srcId="{16870777-38CD-4426-825D-4E07DBBFAC13}" destId="{8B6CCC2F-A84B-46E8-B625-7D9FDAC09300}" srcOrd="0" destOrd="0" presId="urn:microsoft.com/office/officeart/2008/layout/LinedList"/>
    <dgm:cxn modelId="{B3F5EBF9-BC01-433B-817A-E15CF0570C9D}" type="presParOf" srcId="{16870777-38CD-4426-825D-4E07DBBFAC13}" destId="{F22AF503-05A1-4D3D-A030-517F3D3CDAE7}" srcOrd="1" destOrd="0" presId="urn:microsoft.com/office/officeart/2008/layout/LinedList"/>
    <dgm:cxn modelId="{DB72BF25-2CC6-4183-847F-87471D6BE731}" type="presParOf" srcId="{AAB31957-6DDB-41C3-B03C-E6D347A09EA5}" destId="{9B577108-6B1B-439F-A6A0-CF6A6DFF6887}" srcOrd="2" destOrd="0" presId="urn:microsoft.com/office/officeart/2008/layout/LinedList"/>
    <dgm:cxn modelId="{1B96A5E4-48DB-4CA5-8983-6C9984297EF1}" type="presParOf" srcId="{AAB31957-6DDB-41C3-B03C-E6D347A09EA5}" destId="{2E2DE444-0A0A-4897-AFCD-220B59A4F980}" srcOrd="3" destOrd="0" presId="urn:microsoft.com/office/officeart/2008/layout/LinedList"/>
    <dgm:cxn modelId="{43E324E0-6078-4928-A359-EA11B2F76420}" type="presParOf" srcId="{2E2DE444-0A0A-4897-AFCD-220B59A4F980}" destId="{F87A39E6-270C-4E44-B594-EBB6C7D8652B}" srcOrd="0" destOrd="0" presId="urn:microsoft.com/office/officeart/2008/layout/LinedList"/>
    <dgm:cxn modelId="{3B74AA37-55DA-4243-8630-2D52D5CF1B90}" type="presParOf" srcId="{2E2DE444-0A0A-4897-AFCD-220B59A4F980}" destId="{B72222D3-5EF1-49DA-B5C7-0AB677E1161A}" srcOrd="1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094B4E-32EF-4E13-83BF-4C427275154B}">
      <dsp:nvSpPr>
        <dsp:cNvPr id="0" name=""/>
        <dsp:cNvSpPr/>
      </dsp:nvSpPr>
      <dsp:spPr>
        <a:xfrm>
          <a:off x="21894" y="0"/>
          <a:ext cx="7011293" cy="2160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  Egzamin maturalny  w nowej formule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    Wybrane wzory i stałe fizykochemiczne na             egzamin maturalny z biologii, chemii i fizyki</a:t>
          </a:r>
        </a:p>
      </dsp:txBody>
      <dsp:txXfrm>
        <a:off x="1640167" y="0"/>
        <a:ext cx="5393019" cy="2160152"/>
      </dsp:txXfrm>
    </dsp:sp>
    <dsp:sp modelId="{8552D533-7E7A-4794-B79D-2F6DFB54811F}">
      <dsp:nvSpPr>
        <dsp:cNvPr id="0" name=""/>
        <dsp:cNvSpPr/>
      </dsp:nvSpPr>
      <dsp:spPr>
        <a:xfrm>
          <a:off x="-21894" y="70602"/>
          <a:ext cx="1921865" cy="201894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8C63C-C160-4DE4-9264-23CBFA7D7B7C}">
      <dsp:nvSpPr>
        <dsp:cNvPr id="0" name=""/>
        <dsp:cNvSpPr/>
      </dsp:nvSpPr>
      <dsp:spPr>
        <a:xfrm>
          <a:off x="0" y="2377275"/>
          <a:ext cx="7011293" cy="2160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 smtClean="0"/>
            <a:t>Egzamin maturalny w „nowej formule”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Wybrane wzory matematyczne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1618273" y="2377275"/>
        <a:ext cx="5393019" cy="2160152"/>
      </dsp:txXfrm>
    </dsp:sp>
    <dsp:sp modelId="{E040B560-0801-4457-A19A-0D20C9A9D11E}">
      <dsp:nvSpPr>
        <dsp:cNvPr id="0" name=""/>
        <dsp:cNvSpPr/>
      </dsp:nvSpPr>
      <dsp:spPr>
        <a:xfrm>
          <a:off x="288981" y="2569086"/>
          <a:ext cx="1256325" cy="177431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ECC03-51F9-4742-8030-88D1D39BD27A}">
      <dsp:nvSpPr>
        <dsp:cNvPr id="0" name=""/>
        <dsp:cNvSpPr/>
      </dsp:nvSpPr>
      <dsp:spPr>
        <a:xfrm>
          <a:off x="5639" y="0"/>
          <a:ext cx="11538924" cy="180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.</a:t>
          </a:r>
          <a:endParaRPr lang="pl-PL" sz="800" kern="1200" dirty="0"/>
        </a:p>
      </dsp:txBody>
      <dsp:txXfrm>
        <a:off x="5639" y="0"/>
        <a:ext cx="11538924" cy="1803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6A5D6-BAE1-4675-8A91-81B7331BEB42}">
      <dsp:nvSpPr>
        <dsp:cNvPr id="0" name=""/>
        <dsp:cNvSpPr/>
      </dsp:nvSpPr>
      <dsp:spPr>
        <a:xfrm>
          <a:off x="0" y="2011"/>
          <a:ext cx="10975776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CCC2F-A84B-46E8-B625-7D9FDAC09300}">
      <dsp:nvSpPr>
        <dsp:cNvPr id="0" name=""/>
        <dsp:cNvSpPr/>
      </dsp:nvSpPr>
      <dsp:spPr>
        <a:xfrm>
          <a:off x="0" y="2011"/>
          <a:ext cx="10975776" cy="114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smtClean="0">
              <a:latin typeface="+mn-lt"/>
            </a:rPr>
            <a:t>w c</a:t>
          </a:r>
          <a:r>
            <a:rPr lang="pl-PL" sz="2400" kern="1200" dirty="0" smtClean="0">
              <a:latin typeface="+mn-lt"/>
            </a:rPr>
            <a:t>elu monitorowania prawidłowego przebiegu egzaminu </a:t>
          </a:r>
          <a:r>
            <a:rPr lang="pl-PL" sz="2400" b="1" kern="1200" dirty="0" smtClean="0">
              <a:latin typeface="+mn-lt"/>
            </a:rPr>
            <a:t>członkowie zespołu nadzorującego oraz obserwatorzy</a:t>
          </a:r>
          <a:endParaRPr lang="pl-PL" sz="2400" b="1" kern="1200" dirty="0">
            <a:latin typeface="+mn-lt"/>
          </a:endParaRPr>
        </a:p>
      </dsp:txBody>
      <dsp:txXfrm>
        <a:off x="0" y="2011"/>
        <a:ext cx="10975776" cy="1149080"/>
      </dsp:txXfrm>
    </dsp:sp>
    <dsp:sp modelId="{9B577108-6B1B-439F-A6A0-CF6A6DFF6887}">
      <dsp:nvSpPr>
        <dsp:cNvPr id="0" name=""/>
        <dsp:cNvSpPr/>
      </dsp:nvSpPr>
      <dsp:spPr>
        <a:xfrm>
          <a:off x="0" y="1151092"/>
          <a:ext cx="10975776" cy="0"/>
        </a:xfrm>
        <a:prstGeom prst="line">
          <a:avLst/>
        </a:prstGeom>
        <a:solidFill>
          <a:schemeClr val="accent1">
            <a:shade val="50000"/>
            <a:hueOff val="529814"/>
            <a:satOff val="-13218"/>
            <a:lumOff val="46252"/>
            <a:alphaOff val="0"/>
          </a:schemeClr>
        </a:solidFill>
        <a:ln w="12700" cap="flat" cmpd="sng" algn="ctr">
          <a:solidFill>
            <a:schemeClr val="accent1">
              <a:shade val="50000"/>
              <a:hueOff val="529814"/>
              <a:satOff val="-13218"/>
              <a:lumOff val="462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39E6-270C-4E44-B594-EBB6C7D8652B}">
      <dsp:nvSpPr>
        <dsp:cNvPr id="0" name=""/>
        <dsp:cNvSpPr/>
      </dsp:nvSpPr>
      <dsp:spPr>
        <a:xfrm>
          <a:off x="0" y="1151092"/>
          <a:ext cx="10975776" cy="119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0" kern="1200" dirty="0" smtClean="0">
              <a:solidFill>
                <a:srgbClr val="FF0000"/>
              </a:solidFill>
              <a:latin typeface="+mn-lt"/>
            </a:rPr>
            <a:t>mogą poruszać się po sali</a:t>
          </a:r>
          <a:endParaRPr lang="pl-PL" sz="4000" b="0" kern="1200" dirty="0">
            <a:solidFill>
              <a:srgbClr val="FF0000"/>
            </a:solidFill>
            <a:latin typeface="+mn-lt"/>
          </a:endParaRPr>
        </a:p>
      </dsp:txBody>
      <dsp:txXfrm>
        <a:off x="0" y="1151092"/>
        <a:ext cx="10975776" cy="1199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A5440-FE36-4E4E-8735-644F7B67F938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6871F-BA8E-4EC5-BF5B-F36E5CBC7E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52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16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F9CF53-D6BE-4BAB-9BAA-4C5A3ADA701A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pl-PL" alt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871F-BA8E-4EC5-BF5B-F36E5CBC7E4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04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33D2-F5C6-4224-9CDE-FDCB4467361F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2647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DC42-789A-418F-9920-0A171AEA48F2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3068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7E91-FE04-42AB-87DF-0604630988E0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5316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DE9D-096D-4C3C-83D4-5F915724E785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2062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F96-B0C6-46DE-AF74-E37D0F067999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052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03F2-7D38-414F-8903-22F1493966F3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6564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361C-F2AD-4C15-87C3-65FDBE80173A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7719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CB68-4D3C-4A0F-B868-59635EE9F67F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0003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92B8-4901-433D-BE29-3902EECD5CFF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74389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pl-P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3CBE-792C-4A25-BF9A-B7021A9700B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826B-F61E-41E5-BA8D-AD5400B60BCC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82414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CED-E049-4B0D-B8E5-6BA06C0CB147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4053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36B7-9F63-44EC-8DBB-14FC9720BBF6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96741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3D33-1CFE-4502-A3DB-EF3478503C0A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1404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C5CA-A4BC-4586-8D2D-7D03F3D1F784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8483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1B56-C65E-4188-AD43-DCF892A39B1F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1836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1ED-53CA-404A-98FE-CF8C4EA77DC0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2358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736-A139-43BA-B6D9-DC48867EA8B4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50379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2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AE44AD-1453-497F-BA09-00FDFD1DA480}" type="datetime1">
              <a:rPr lang="en-US" smtClean="0"/>
              <a:pPr/>
              <a:t>4/6/2017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550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2400" y="2209800"/>
            <a:ext cx="9563279" cy="1828800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Egzamin maturalny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2401" y="4800600"/>
            <a:ext cx="9511762" cy="838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Sesja </a:t>
            </a:r>
            <a:r>
              <a:rPr lang="pl-PL" dirty="0" smtClean="0"/>
              <a:t>2017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06761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2" y="1269152"/>
            <a:ext cx="11887199" cy="1151788"/>
          </a:xfrm>
          <a:noFill/>
        </p:spPr>
        <p:txBody>
          <a:bodyPr vert="horz" lIns="91440" tIns="108000" rIns="91440" bIns="45720" rtlCol="0" anchor="ctr">
            <a:normAutofit lnSpcReduction="10000"/>
          </a:bodyPr>
          <a:lstStyle/>
          <a:p>
            <a:r>
              <a:rPr lang="pl-PL" sz="3500" dirty="0"/>
              <a:t>z</a:t>
            </a:r>
            <a:r>
              <a:rPr lang="pl-PL" sz="3500" dirty="0" smtClean="0"/>
              <a:t>dający musi wykonywać zadania w takiej kolejności, </a:t>
            </a:r>
            <a:br>
              <a:rPr lang="pl-PL" sz="3500" dirty="0" smtClean="0"/>
            </a:br>
            <a:r>
              <a:rPr lang="pl-PL" sz="3500" dirty="0" smtClean="0"/>
              <a:t>w jakiej umieszczone są one w zestawie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2063552" y="2878341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1.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871864" y="2880804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2.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7680176" y="2880804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3.</a:t>
            </a:r>
          </a:p>
        </p:txBody>
      </p:sp>
      <p:grpSp>
        <p:nvGrpSpPr>
          <p:cNvPr id="2" name="Grupa 8"/>
          <p:cNvGrpSpPr>
            <a:grpSpLocks/>
          </p:cNvGrpSpPr>
          <p:nvPr/>
        </p:nvGrpSpPr>
        <p:grpSpPr bwMode="auto">
          <a:xfrm>
            <a:off x="152401" y="1773239"/>
            <a:ext cx="11887199" cy="5014676"/>
            <a:chOff x="-1372057" y="1772816"/>
            <a:chExt cx="11887782" cy="5015056"/>
          </a:xfrm>
        </p:grpSpPr>
        <p:pic>
          <p:nvPicPr>
            <p:cNvPr id="1026" name="Picture 2" descr="http://www.sklepdrogowyplaneta.pl/assets/images/photos/06ed4e733cb621c66a2016afb1c0d797f4db687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53700" y="4086788"/>
              <a:ext cx="1157376" cy="1136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nożenie 6"/>
            <p:cNvSpPr/>
            <p:nvPr/>
          </p:nvSpPr>
          <p:spPr>
            <a:xfrm>
              <a:off x="3168415" y="1772816"/>
              <a:ext cx="2663956" cy="3286374"/>
            </a:xfrm>
            <a:prstGeom prst="mathMultiply">
              <a:avLst>
                <a:gd name="adj1" fmla="val 383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8" name="pole tekstowe 7"/>
            <p:cNvSpPr txBox="1">
              <a:spLocks noChangeArrowheads="1"/>
            </p:cNvSpPr>
            <p:nvPr/>
          </p:nvSpPr>
          <p:spPr bwMode="auto">
            <a:xfrm>
              <a:off x="-1372057" y="5710572"/>
              <a:ext cx="11887782" cy="1077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-1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-1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5pPr>
              <a:lvl6pPr marL="25146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6pPr>
              <a:lvl7pPr marL="29718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7pPr>
              <a:lvl8pPr marL="34290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8pPr>
              <a:lvl9pPr marL="38862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-18"/>
                </a:defRPr>
              </a:lvl9pPr>
            </a:lstStyle>
            <a:p>
              <a:pPr marL="342900" indent="-342900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pl-PL" altLang="pl-PL" sz="3200" dirty="0" smtClean="0">
                  <a:latin typeface="Tahoma" pitchFamily="34" charset="0"/>
                  <a:cs typeface="Tahoma" pitchFamily="34" charset="0"/>
                </a:rPr>
                <a:t>zdający </a:t>
              </a:r>
              <a:r>
                <a:rPr lang="pl-PL" altLang="pl-PL" sz="3200" dirty="0">
                  <a:latin typeface="Tahoma" pitchFamily="34" charset="0"/>
                  <a:cs typeface="Tahoma" pitchFamily="34" charset="0"/>
                </a:rPr>
                <a:t>może zrezygnować z realizacji </a:t>
              </a:r>
              <a:r>
                <a:rPr lang="pl-PL" altLang="pl-PL" sz="3200" dirty="0" smtClean="0">
                  <a:latin typeface="Tahoma" pitchFamily="34" charset="0"/>
                  <a:cs typeface="Tahoma" pitchFamily="34" charset="0"/>
                </a:rPr>
                <a:t>zadania, ale </a:t>
              </a:r>
              <a:r>
                <a:rPr lang="pl-PL" altLang="pl-PL" sz="3200" u="sng" dirty="0">
                  <a:latin typeface="Tahoma" pitchFamily="34" charset="0"/>
                  <a:cs typeface="Tahoma" pitchFamily="34" charset="0"/>
                </a:rPr>
                <a:t>nie może później do niego </a:t>
              </a:r>
              <a:r>
                <a:rPr lang="pl-PL" altLang="pl-PL" sz="3200" u="sng" dirty="0" smtClean="0">
                  <a:latin typeface="Tahoma" pitchFamily="34" charset="0"/>
                  <a:cs typeface="Tahoma" pitchFamily="34" charset="0"/>
                </a:rPr>
                <a:t>wrócić</a:t>
              </a:r>
              <a:endParaRPr lang="es-ES_tradnl" altLang="pl-PL" sz="32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Tytuł 3"/>
          <p:cNvSpPr txBox="1">
            <a:spLocks/>
          </p:cNvSpPr>
          <p:nvPr/>
        </p:nvSpPr>
        <p:spPr>
          <a:xfrm>
            <a:off x="152402" y="116344"/>
            <a:ext cx="11887199" cy="97342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rgbClr val="002060"/>
                </a:solidFill>
              </a:rPr>
              <a:t>egzamin ustny z języka obcego</a:t>
            </a:r>
          </a:p>
        </p:txBody>
      </p:sp>
    </p:spTree>
    <p:extLst>
      <p:ext uri="{BB962C8B-B14F-4D97-AF65-F5344CB8AC3E}">
        <p14:creationId xmlns="" xmlns:p14="http://schemas.microsoft.com/office/powerpoint/2010/main" val="280531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3716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Rozpoczęcie egzaminu pisemnego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800" dirty="0" smtClean="0">
              <a:solidFill>
                <a:srgbClr val="FF0000"/>
              </a:solidFill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914399" y="914401"/>
            <a:ext cx="10753859" cy="55387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pl-PL" sz="2000" b="1" dirty="0" smtClean="0">
              <a:latin typeface="TimesNewRomanPSMT" charset="0"/>
            </a:endParaRPr>
          </a:p>
          <a:p>
            <a:pPr>
              <a:lnSpc>
                <a:spcPct val="90000"/>
              </a:lnSpc>
            </a:pPr>
            <a:r>
              <a:rPr lang="pl-PL" dirty="0" smtClean="0"/>
              <a:t>W dniu egzaminu wszyscy absolwenci stawiają się w szkole najpóźniej </a:t>
            </a:r>
          </a:p>
          <a:p>
            <a:pPr>
              <a:lnSpc>
                <a:spcPct val="90000"/>
              </a:lnSpc>
              <a:buNone/>
            </a:pPr>
            <a:r>
              <a:rPr lang="pl-PL" dirty="0" smtClean="0"/>
              <a:t>    o godzinie </a:t>
            </a:r>
            <a:r>
              <a:rPr lang="pl-PL" dirty="0" smtClean="0">
                <a:solidFill>
                  <a:srgbClr val="FF0000"/>
                </a:solidFill>
              </a:rPr>
              <a:t>8,30 </a:t>
            </a:r>
            <a:r>
              <a:rPr lang="pl-PL" dirty="0" smtClean="0"/>
              <a:t>w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strojach galowych</a:t>
            </a:r>
            <a:endParaRPr lang="pl-PL" dirty="0" smtClean="0"/>
          </a:p>
          <a:p>
            <a:pPr>
              <a:lnSpc>
                <a:spcPct val="90000"/>
              </a:lnSpc>
            </a:pPr>
            <a:r>
              <a:rPr lang="pl-PL" dirty="0" smtClean="0"/>
              <a:t>Od godziny 8,30 – po okazaniu dowodu tożsamości ze zdjęciem, zdający wchodzą do sali według kolejności na liście z OKE. Po zajęciu </a:t>
            </a:r>
            <a:r>
              <a:rPr lang="pl-PL" dirty="0" smtClean="0">
                <a:solidFill>
                  <a:srgbClr val="FF0000"/>
                </a:solidFill>
              </a:rPr>
              <a:t>wylosowanych</a:t>
            </a:r>
            <a:r>
              <a:rPr lang="pl-PL" dirty="0" smtClean="0"/>
              <a:t> miejsc , przewodniczący ZN niezwłocznie zgłasza się z uczniem – przedstawicielem zdających po odbiór materiałów egzaminacyjnych. </a:t>
            </a:r>
          </a:p>
          <a:p>
            <a:pPr>
              <a:lnSpc>
                <a:spcPct val="90000"/>
              </a:lnSpc>
            </a:pPr>
            <a:r>
              <a:rPr lang="pl-PL" u="sng" dirty="0" smtClean="0">
                <a:solidFill>
                  <a:srgbClr val="FF0000"/>
                </a:solidFill>
              </a:rPr>
              <a:t>zakaz wnoszenia do sali egzaminacyjnej urządzeń telekomunikacyjnych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do sali można wnieść </a:t>
            </a:r>
            <a:r>
              <a:rPr lang="pl-PL" dirty="0" smtClean="0">
                <a:solidFill>
                  <a:srgbClr val="FF0000"/>
                </a:solidFill>
              </a:rPr>
              <a:t>wyłącznie przybory wymienione w komunikacie dyrektora CKE </a:t>
            </a:r>
            <a:r>
              <a:rPr lang="pl-PL" dirty="0" smtClean="0"/>
              <a:t>oraz </a:t>
            </a:r>
            <a:r>
              <a:rPr lang="pl-PL" u="sng" dirty="0" smtClean="0"/>
              <a:t>butelkę niegazowanej wody mineralnej </a:t>
            </a:r>
            <a:r>
              <a:rPr lang="pl-PL" dirty="0" smtClean="0"/>
              <a:t>0,5 l </a:t>
            </a:r>
            <a:r>
              <a:rPr lang="pl-PL" dirty="0" smtClean="0"/>
              <a:t>oryginalnie </a:t>
            </a:r>
            <a:r>
              <a:rPr lang="pl-PL" dirty="0" smtClean="0"/>
              <a:t>zamkniętej w przeźroczystym plastikowym opakowaniu</a:t>
            </a:r>
          </a:p>
          <a:p>
            <a:pPr>
              <a:lnSpc>
                <a:spcPct val="90000"/>
              </a:lnSpc>
            </a:pPr>
            <a:r>
              <a:rPr lang="pl-PL" u="sng" dirty="0" smtClean="0"/>
              <a:t>Po zajęciu miejsc </a:t>
            </a:r>
            <a:r>
              <a:rPr lang="pl-PL" u="sng" dirty="0" smtClean="0">
                <a:solidFill>
                  <a:srgbClr val="FF0000"/>
                </a:solidFill>
              </a:rPr>
              <a:t>nie wolno </a:t>
            </a:r>
            <a:r>
              <a:rPr lang="pl-PL" u="sng" dirty="0" smtClean="0"/>
              <a:t>już opuszczać sali egzaminacyjnej.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Członkowie ZN rozdają zdającym zabezpieczone arkusze egzaminacyjne  punktualnie o godzinie 9,00. </a:t>
            </a:r>
            <a:r>
              <a:rPr lang="pl-PL" u="sng" dirty="0" smtClean="0">
                <a:solidFill>
                  <a:srgbClr val="FF0000"/>
                </a:solidFill>
              </a:rPr>
              <a:t>(Od tego momentu spóźnialscy nie będą wpuszczani.)</a:t>
            </a:r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152402" y="116343"/>
            <a:ext cx="11887199" cy="1055633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dirty="0" smtClean="0"/>
              <a:t>PROCEDURY NA EGZAMIN PISEMNY</a:t>
            </a:r>
            <a:endParaRPr lang="pl-PL" sz="2800" b="1" cap="all" dirty="0" smtClean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0801" y="177801"/>
            <a:ext cx="10058401" cy="1041399"/>
          </a:xfrm>
        </p:spPr>
        <p:txBody>
          <a:bodyPr>
            <a:normAutofit/>
          </a:bodyPr>
          <a:lstStyle/>
          <a:p>
            <a:r>
              <a:rPr lang="pl-PL" dirty="0" smtClean="0"/>
              <a:t>Rozpoczęcie egzaminu pisemnego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0800" y="1524000"/>
            <a:ext cx="10160000" cy="4572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000" dirty="0" smtClean="0"/>
              <a:t>przed zerwaniem zabezpieczeń zdający odczytuje tytuł arkusza i sprawdza, czy otrzymał właściwy arkusz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000" dirty="0" smtClean="0"/>
              <a:t>zdający otwiera arkusz i sprawdza jego </a:t>
            </a:r>
            <a:r>
              <a:rPr lang="pl-PL" sz="2000" dirty="0" smtClean="0"/>
              <a:t>kompletność – </a:t>
            </a:r>
            <a:r>
              <a:rPr lang="pl-PL" sz="2000" dirty="0" smtClean="0">
                <a:solidFill>
                  <a:srgbClr val="FF0000"/>
                </a:solidFill>
              </a:rPr>
              <a:t>wszystkie strony</a:t>
            </a:r>
            <a:endParaRPr lang="pl-PL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000" dirty="0" smtClean="0"/>
              <a:t>ewentualny wadliwy arkusz wymieniany jest na arkusz rezerwowy i odnotowuje w protokole 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000" dirty="0" smtClean="0"/>
              <a:t>zdający koduje arkusz</a:t>
            </a:r>
            <a:r>
              <a:rPr lang="pl-PL" sz="2000" dirty="0" smtClean="0">
                <a:latin typeface="TimesNewRomanPSMT" charset="0"/>
              </a:rPr>
              <a:t> w określone miejsce na arkuszu i karcie odpowiedzi.</a:t>
            </a:r>
            <a:endParaRPr lang="pl-PL" sz="2000" dirty="0" smtClean="0"/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pl-PL" sz="2000" u="sng" dirty="0" smtClean="0"/>
              <a:t>gdy wszyscy zdający zakończyli kodowanie</a:t>
            </a:r>
            <a:r>
              <a:rPr lang="pl-PL" sz="2000" dirty="0" smtClean="0"/>
              <a:t>, PZN zapisuje na planszy czas rozpoczęcia i zakończenia egzaminu  </a:t>
            </a:r>
            <a:endParaRPr lang="en-GB" sz="2000" dirty="0"/>
          </a:p>
        </p:txBody>
      </p:sp>
      <p:sp>
        <p:nvSpPr>
          <p:cNvPr id="4" name="Prostokąt 3"/>
          <p:cNvSpPr/>
          <p:nvPr/>
        </p:nvSpPr>
        <p:spPr>
          <a:xfrm>
            <a:off x="10363200" y="156210"/>
            <a:ext cx="1930400" cy="190119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C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pl-PL" sz="2800" dirty="0" smtClean="0">
                <a:latin typeface="Lucida Handwriting" panose="03010101010101010101" pitchFamily="66" charset="0"/>
              </a:rPr>
              <a:t>9:04</a:t>
            </a:r>
          </a:p>
          <a:p>
            <a:pPr algn="ctr"/>
            <a:r>
              <a:rPr lang="pl-PL" sz="2800" dirty="0" smtClean="0">
                <a:latin typeface="Lucida Handwriting" panose="03010101010101010101" pitchFamily="66" charset="0"/>
              </a:rPr>
              <a:t>11:04</a:t>
            </a:r>
            <a:endParaRPr lang="en-GB" sz="28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753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3" y="193183"/>
            <a:ext cx="10018713" cy="1558344"/>
          </a:xfrm>
        </p:spPr>
        <p:txBody>
          <a:bodyPr/>
          <a:lstStyle/>
          <a:p>
            <a:pPr algn="l"/>
            <a:r>
              <a:rPr lang="pl-PL" dirty="0" smtClean="0"/>
              <a:t>         Obowiązki zdającego</a:t>
            </a: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63639" y="1210614"/>
            <a:ext cx="11118761" cy="4484533"/>
          </a:xfrm>
        </p:spPr>
        <p:txBody>
          <a:bodyPr tIns="216000" bIns="216000"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dirty="0" smtClean="0"/>
              <a:t>zapoznać się z </a:t>
            </a:r>
            <a:r>
              <a:rPr lang="pl-PL" altLang="pl-PL" sz="2400" b="1" dirty="0" smtClean="0"/>
              <a:t>informacją na pierwszej stronie </a:t>
            </a:r>
            <a:r>
              <a:rPr lang="pl-PL" altLang="pl-PL" sz="2400" dirty="0" smtClean="0"/>
              <a:t>arkusza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pl-PL" altLang="pl-PL" sz="2400" dirty="0" smtClean="0"/>
              <a:t>sprawdzić </a:t>
            </a:r>
            <a:r>
              <a:rPr lang="pl-PL" altLang="pl-PL" sz="2400" b="1" dirty="0" smtClean="0"/>
              <a:t>kompletność</a:t>
            </a:r>
            <a:r>
              <a:rPr lang="pl-PL" altLang="pl-PL" sz="2400" dirty="0" smtClean="0"/>
              <a:t> arkusza i czy </a:t>
            </a:r>
            <a:r>
              <a:rPr lang="pl-PL" dirty="0" smtClean="0">
                <a:solidFill>
                  <a:srgbClr val="C00000"/>
                </a:solidFill>
              </a:rPr>
              <a:t>zawiera wszystkie kolejno ponumerowane strony i kolejne zadania</a:t>
            </a:r>
            <a:endParaRPr lang="pl-PL" altLang="pl-PL" sz="24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dirty="0" smtClean="0"/>
              <a:t>sprawdzić, czy ZN dostarczył </a:t>
            </a:r>
            <a:r>
              <a:rPr lang="pl-PL" altLang="pl-PL" sz="2400" b="1" dirty="0" smtClean="0"/>
              <a:t>stosowne tablice/wzory </a:t>
            </a:r>
            <a:r>
              <a:rPr lang="pl-PL" altLang="pl-PL" sz="2400" dirty="0" smtClean="0"/>
              <a:t>(egzamin z matematyki, chemii, fizyki i astronomii)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b="1" dirty="0" smtClean="0"/>
              <a:t>zakodować</a:t>
            </a:r>
            <a:r>
              <a:rPr lang="pl-PL" altLang="pl-PL" sz="2400" dirty="0" smtClean="0"/>
              <a:t> arkusz i kartę odpowiedzi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altLang="pl-PL" sz="2400" b="1" u="sng" dirty="0" smtClean="0">
                <a:solidFill>
                  <a:srgbClr val="FF0000"/>
                </a:solidFill>
              </a:rPr>
              <a:t>przenieść na kartę odpowiedzi rozwiązania zadań zamkniętych </a:t>
            </a:r>
            <a:r>
              <a:rPr lang="pl-PL" altLang="pl-PL" sz="2400" u="sng" dirty="0" smtClean="0"/>
              <a:t>( nie wolno ich odrywać)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3639" y="5447763"/>
            <a:ext cx="11230521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PZN przypomina </a:t>
            </a:r>
            <a:r>
              <a:rPr lang="pl-PL" sz="2800" dirty="0" smtClean="0"/>
              <a:t>zdającym o ich obowiązkach przed </a:t>
            </a:r>
            <a:r>
              <a:rPr lang="pl-PL" sz="2800" dirty="0"/>
              <a:t>rozpoczęciem </a:t>
            </a:r>
            <a:r>
              <a:rPr lang="pl-PL" sz="2800" dirty="0" smtClean="0"/>
              <a:t>pracy z arkuszem i oznacza dostosowania (dysleksję)</a:t>
            </a: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34850"/>
            <a:ext cx="2458720" cy="15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7439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4" y="162840"/>
            <a:ext cx="11887199" cy="472593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 smtClean="0">
                <a:solidFill>
                  <a:srgbClr val="002060"/>
                </a:solidFill>
              </a:rPr>
              <a:t>Arkusze   maturalne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710819223"/>
              </p:ext>
            </p:extLst>
          </p:nvPr>
        </p:nvGraphicFramePr>
        <p:xfrm>
          <a:off x="489397" y="888643"/>
          <a:ext cx="11550204" cy="18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594598" y="1999796"/>
            <a:ext cx="412751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75" y="1352281"/>
            <a:ext cx="3306468" cy="462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90" y="1365160"/>
            <a:ext cx="3313215" cy="427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załka w prawo 9"/>
          <p:cNvSpPr/>
          <p:nvPr/>
        </p:nvSpPr>
        <p:spPr>
          <a:xfrm>
            <a:off x="1912115" y="4972051"/>
            <a:ext cx="71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ole tekstowe 10"/>
          <p:cNvSpPr txBox="1"/>
          <p:nvPr/>
        </p:nvSpPr>
        <p:spPr>
          <a:xfrm>
            <a:off x="581880" y="2691685"/>
            <a:ext cx="1524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2800" dirty="0"/>
              <a:t>„nowa” </a:t>
            </a:r>
            <a:r>
              <a:rPr lang="pl-PL" sz="2000" dirty="0"/>
              <a:t>formuła</a:t>
            </a:r>
            <a:endParaRPr lang="en-GB" sz="2000" dirty="0"/>
          </a:p>
        </p:txBody>
      </p:sp>
      <p:sp>
        <p:nvSpPr>
          <p:cNvPr id="12" name="Strzałka w prawo 11"/>
          <p:cNvSpPr/>
          <p:nvPr/>
        </p:nvSpPr>
        <p:spPr>
          <a:xfrm>
            <a:off x="7353991" y="4940703"/>
            <a:ext cx="71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ole tekstowe 12"/>
          <p:cNvSpPr txBox="1"/>
          <p:nvPr/>
        </p:nvSpPr>
        <p:spPr>
          <a:xfrm>
            <a:off x="6001657" y="2704563"/>
            <a:ext cx="1524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2800" dirty="0"/>
              <a:t>„stara” </a:t>
            </a:r>
            <a:r>
              <a:rPr lang="pl-PL" sz="2000" dirty="0"/>
              <a:t>formuła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3897766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4" y="162840"/>
            <a:ext cx="11887199" cy="681678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kodowanie arkusza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2402" y="844518"/>
            <a:ext cx="11887199" cy="5863855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pl-PL" dirty="0" smtClean="0"/>
              <a:t>Zdający:</a:t>
            </a:r>
          </a:p>
          <a:p>
            <a:pPr lvl="0" fontAlgn="base"/>
            <a:r>
              <a:rPr lang="pl-PL" dirty="0" smtClean="0"/>
              <a:t>sprawdza poprawność nr. PESEL na naklejce </a:t>
            </a:r>
          </a:p>
          <a:p>
            <a:pPr lvl="0" fontAlgn="base"/>
            <a:r>
              <a:rPr lang="pl-PL" dirty="0" smtClean="0"/>
              <a:t>umieszcza naklejkę w wyznaczonym miejscu</a:t>
            </a:r>
          </a:p>
          <a:p>
            <a:pPr lvl="0" fontAlgn="base"/>
            <a:r>
              <a:rPr lang="pl-PL" dirty="0" smtClean="0"/>
              <a:t>wpisuje w wyznaczonych miejscach nr PESEL lub w przypadku braku nr. PESEL serię i nr paszportu lub innego dokumentu tożsamości</a:t>
            </a:r>
          </a:p>
          <a:p>
            <a:pPr fontAlgn="base"/>
            <a:r>
              <a:rPr lang="pl-PL" dirty="0" smtClean="0"/>
              <a:t>w przypadku </a:t>
            </a:r>
            <a:r>
              <a:rPr lang="pl-PL" dirty="0" smtClean="0">
                <a:solidFill>
                  <a:srgbClr val="FF0000"/>
                </a:solidFill>
              </a:rPr>
              <a:t>wystąpienia błędu </a:t>
            </a:r>
            <a:r>
              <a:rPr lang="pl-PL" dirty="0" smtClean="0"/>
              <a:t>na naklejkach w numerze PESEL</a:t>
            </a:r>
          </a:p>
          <a:p>
            <a:pPr lvl="2" fontAlgn="base"/>
            <a:r>
              <a:rPr lang="pl-PL" dirty="0" smtClean="0"/>
              <a:t>zdający zwraca naklejki</a:t>
            </a:r>
          </a:p>
          <a:p>
            <a:pPr lvl="2" fontAlgn="base"/>
            <a:r>
              <a:rPr lang="pl-PL" dirty="0" smtClean="0"/>
              <a:t>zdający koryguje nr PESEL w wykazie zdających</a:t>
            </a:r>
          </a:p>
          <a:p>
            <a:pPr lvl="2" fontAlgn="base"/>
            <a:r>
              <a:rPr lang="pl-PL" dirty="0" smtClean="0"/>
              <a:t>zdający potwierdza korektę czytelnym podpisem</a:t>
            </a:r>
          </a:p>
          <a:p>
            <a:pPr lvl="2" fontAlgn="base"/>
            <a:r>
              <a:rPr lang="pl-PL" dirty="0" smtClean="0"/>
              <a:t>poprawność nr. pesel potwierdza PZN podpisem w wykazie zdających</a:t>
            </a:r>
          </a:p>
          <a:p>
            <a:pPr marL="0" indent="0" fontAlgn="base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nadzorujący:</a:t>
            </a:r>
          </a:p>
          <a:p>
            <a:pPr marL="0" indent="0" fontAlgn="base">
              <a:buNone/>
            </a:pP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rozpoczęciem egzaminu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sprawdza poprawność zamieszczenia danych i naklejek</a:t>
            </a:r>
          </a:p>
        </p:txBody>
      </p:sp>
    </p:spTree>
    <p:extLst>
      <p:ext uri="{BB962C8B-B14F-4D97-AF65-F5344CB8AC3E}">
        <p14:creationId xmlns="" xmlns:p14="http://schemas.microsoft.com/office/powerpoint/2010/main" val="13868939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smtClean="0">
                <a:solidFill>
                  <a:srgbClr val="FF0000"/>
                </a:solidFill>
              </a:rPr>
              <a:t>Sposób kodowania karty odpowiedzi!</a:t>
            </a:r>
            <a:r>
              <a:rPr lang="pl-PL" b="1" smtClean="0">
                <a:solidFill>
                  <a:srgbClr val="FF0000"/>
                </a:solidFill>
              </a:rPr>
              <a:t/>
            </a:r>
            <a:br>
              <a:rPr lang="pl-PL" b="1" smtClean="0">
                <a:solidFill>
                  <a:srgbClr val="FF0000"/>
                </a:solidFill>
              </a:rPr>
            </a:br>
            <a:endParaRPr lang="pl-PL" smtClean="0"/>
          </a:p>
        </p:txBody>
      </p:sp>
      <p:pic>
        <p:nvPicPr>
          <p:cNvPr id="15363" name="Picture 5" descr="KartaOd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7834" y="1622738"/>
            <a:ext cx="4639733" cy="4790941"/>
          </a:xfrm>
          <a:noFill/>
        </p:spPr>
      </p:pic>
      <p:sp>
        <p:nvSpPr>
          <p:cNvPr id="15364" name="Prostokąt 4"/>
          <p:cNvSpPr>
            <a:spLocks noChangeArrowheads="1"/>
          </p:cNvSpPr>
          <p:nvPr/>
        </p:nvSpPr>
        <p:spPr bwMode="auto">
          <a:xfrm>
            <a:off x="527051" y="1341438"/>
            <a:ext cx="374438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kod rodzaju arkusza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rgbClr val="FF0000"/>
                </a:solidFill>
                <a:latin typeface="Tahoma" pitchFamily="34" charset="0"/>
              </a:rPr>
              <a:t>NIE ZAKLEJAĆ</a:t>
            </a:r>
            <a:r>
              <a:rPr lang="pl-PL">
                <a:latin typeface="Tahoma" pitchFamily="34" charset="0"/>
              </a:rPr>
              <a:t>!</a:t>
            </a:r>
          </a:p>
        </p:txBody>
      </p:sp>
      <p:sp>
        <p:nvSpPr>
          <p:cNvPr id="15365" name="Prostokąt 6"/>
          <p:cNvSpPr>
            <a:spLocks noChangeArrowheads="1"/>
          </p:cNvSpPr>
          <p:nvPr/>
        </p:nvSpPr>
        <p:spPr bwMode="auto">
          <a:xfrm>
            <a:off x="8015818" y="1412876"/>
            <a:ext cx="32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 numer pesel</a:t>
            </a:r>
          </a:p>
        </p:txBody>
      </p:sp>
      <p:sp>
        <p:nvSpPr>
          <p:cNvPr id="15366" name="Prostokąt 7"/>
          <p:cNvSpPr>
            <a:spLocks noChangeArrowheads="1"/>
          </p:cNvSpPr>
          <p:nvPr/>
        </p:nvSpPr>
        <p:spPr bwMode="auto">
          <a:xfrm>
            <a:off x="7247467" y="1989138"/>
            <a:ext cx="3361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naklejka z numerem PESEL zdającego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4" y="162839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Brak naklejek z kodem kreskowym </a:t>
            </a:r>
            <a:r>
              <a:rPr lang="pl-PL" sz="2800" b="1" cap="all" dirty="0" smtClean="0">
                <a:solidFill>
                  <a:srgbClr val="002060"/>
                </a:solidFill>
              </a:rPr>
              <a:t/>
            </a:r>
            <a:br>
              <a:rPr lang="pl-PL" sz="2800" b="1" cap="all" dirty="0" smtClean="0">
                <a:solidFill>
                  <a:srgbClr val="002060"/>
                </a:solidFill>
              </a:rPr>
            </a:br>
            <a:r>
              <a:rPr lang="pl-PL" sz="2800" b="1" cap="all" dirty="0" smtClean="0">
                <a:solidFill>
                  <a:srgbClr val="002060"/>
                </a:solidFill>
              </a:rPr>
              <a:t>i </a:t>
            </a:r>
            <a:r>
              <a:rPr lang="pl-PL" sz="2800" b="1" cap="all" dirty="0">
                <a:solidFill>
                  <a:srgbClr val="002060"/>
                </a:solidFill>
              </a:rPr>
              <a:t>numerem pesel zdającego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314" y="2198915"/>
            <a:ext cx="11887199" cy="4289755"/>
          </a:xfrm>
        </p:spPr>
        <p:txBody>
          <a:bodyPr>
            <a:normAutofit/>
          </a:bodyPr>
          <a:lstStyle/>
          <a:p>
            <a:r>
              <a:rPr lang="pl-PL" sz="3200" dirty="0"/>
              <a:t>należy wpisać w miejsce przeznaczone na tę naklejkę odręcznie numer PESEL zdającego oraz numer identyfikacyjny szkoły</a:t>
            </a:r>
          </a:p>
          <a:p>
            <a:r>
              <a:rPr lang="pl-PL" sz="3200" dirty="0"/>
              <a:t>jeśli </a:t>
            </a:r>
            <a:r>
              <a:rPr lang="pl-PL" sz="3200" b="1" dirty="0"/>
              <a:t>posiadamy jedną naklejkę</a:t>
            </a:r>
            <a:r>
              <a:rPr lang="pl-PL" sz="3200" dirty="0"/>
              <a:t>, umieszczamy ją na karcie odpowiedzi, a w pozostałe miejsce na naklejkę odręcznie wpisujemy numer PESEL zdającego oraz numer identyfikacyjny szkoły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8" y="1414919"/>
            <a:ext cx="3024335" cy="108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17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8903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3" y="0"/>
            <a:ext cx="10018713" cy="1081825"/>
          </a:xfrm>
        </p:spPr>
        <p:txBody>
          <a:bodyPr>
            <a:normAutofit/>
          </a:bodyPr>
          <a:lstStyle/>
          <a:p>
            <a:r>
              <a:rPr lang="pl-PL" dirty="0" smtClean="0"/>
              <a:t>Opuszczenie sali przez zdającego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034" y="1159099"/>
            <a:ext cx="11054366" cy="54348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Podczas egzaminu zdający </a:t>
            </a:r>
            <a:r>
              <a:rPr lang="pl-PL" b="1" dirty="0" smtClean="0">
                <a:solidFill>
                  <a:srgbClr val="FF0000"/>
                </a:solidFill>
              </a:rPr>
              <a:t>nie opuszcza </a:t>
            </a:r>
            <a:r>
              <a:rPr lang="pl-PL" dirty="0" smtClean="0"/>
              <a:t>sali egzaminacyjnej.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W </a:t>
            </a:r>
            <a:r>
              <a:rPr lang="pl-PL" b="1" dirty="0" smtClean="0">
                <a:solidFill>
                  <a:srgbClr val="FF0000"/>
                </a:solidFill>
              </a:rPr>
              <a:t>uzasadnionych</a:t>
            </a:r>
            <a:r>
              <a:rPr lang="pl-PL" dirty="0" smtClean="0"/>
              <a:t> przypadkach PZN może zezwolić zdającemu na opuszczenie sali po zapewnieniu warunków </a:t>
            </a:r>
            <a:r>
              <a:rPr lang="pl-PL" b="1" dirty="0" smtClean="0"/>
              <a:t>wykluczających możliwość kontaktowania się z innymi osobami</a:t>
            </a:r>
            <a:r>
              <a:rPr lang="pl-PL" dirty="0" smtClean="0"/>
              <a:t>, z wyjątkiem osób udzielających pomocy medycznej.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W przypadku </a:t>
            </a:r>
            <a:r>
              <a:rPr lang="pl-PL" u="sng" dirty="0" smtClean="0"/>
              <a:t>koniecznośc</a:t>
            </a:r>
            <a:r>
              <a:rPr lang="pl-PL" dirty="0" smtClean="0"/>
              <a:t>i wyjścia z sali zdający </a:t>
            </a:r>
            <a:r>
              <a:rPr lang="pl-PL" b="1" dirty="0" smtClean="0"/>
              <a:t>sygnalizuje</a:t>
            </a:r>
            <a:r>
              <a:rPr lang="pl-PL" dirty="0" smtClean="0"/>
              <a:t> taką potrzebę przez </a:t>
            </a:r>
            <a:r>
              <a:rPr lang="pl-PL" b="1" dirty="0" smtClean="0"/>
              <a:t>podniesienie ręki</a:t>
            </a:r>
            <a:r>
              <a:rPr lang="pl-PL" dirty="0" smtClean="0"/>
              <a:t>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Po uzyskaniu zgody na wyjście zdający pozostawia </a:t>
            </a:r>
            <a:r>
              <a:rPr lang="pl-PL" b="1" dirty="0" smtClean="0"/>
              <a:t>zamknięty arkusz</a:t>
            </a:r>
            <a:r>
              <a:rPr lang="pl-PL" dirty="0" smtClean="0"/>
              <a:t> na swoim stoliku.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b="1" dirty="0" smtClean="0"/>
              <a:t>Czas nieobecności </a:t>
            </a:r>
            <a:r>
              <a:rPr lang="pl-PL" dirty="0" smtClean="0"/>
              <a:t>zdającego jest odnotowywany </a:t>
            </a:r>
            <a:r>
              <a:rPr lang="pl-PL" b="1" dirty="0" smtClean="0"/>
              <a:t>w protokole</a:t>
            </a:r>
            <a:r>
              <a:rPr lang="pl-PL" dirty="0" smtClean="0"/>
              <a:t> przebiegu egzaminu w sali.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Jeżeli zdający ukończył pracę z arkuszem </a:t>
            </a:r>
            <a:r>
              <a:rPr lang="pl-PL" b="1" dirty="0" smtClean="0"/>
              <a:t>przed czasem</a:t>
            </a:r>
            <a:r>
              <a:rPr lang="pl-PL" dirty="0" smtClean="0"/>
              <a:t>, zgłasza PZN ten fakt przez podniesienie ręki. 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pl-PL" dirty="0" smtClean="0"/>
              <a:t>Członek ZN sprawdza kompletność zestawu, poprawność kodowania, a następnie zezwala zdającemu na opuszczenie sali.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45" y="5525036"/>
            <a:ext cx="1195435" cy="13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287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6000" y="381000"/>
            <a:ext cx="11023600" cy="754980"/>
          </a:xfrm>
        </p:spPr>
        <p:txBody>
          <a:bodyPr/>
          <a:lstStyle/>
          <a:p>
            <a:pPr>
              <a:defRPr/>
            </a:pPr>
            <a:r>
              <a:rPr lang="pl-PL" sz="3200" b="1" dirty="0"/>
              <a:t>Zadania </a:t>
            </a:r>
            <a:r>
              <a:rPr lang="pl-PL" sz="3200" b="1" dirty="0" smtClean="0"/>
              <a:t>członków ZN</a:t>
            </a:r>
            <a:endParaRPr lang="pl-PL" sz="32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896633357"/>
              </p:ext>
            </p:extLst>
          </p:nvPr>
        </p:nvGraphicFramePr>
        <p:xfrm>
          <a:off x="911424" y="1524001"/>
          <a:ext cx="10975776" cy="235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/>
          <p:cNvSpPr/>
          <p:nvPr/>
        </p:nvSpPr>
        <p:spPr>
          <a:xfrm>
            <a:off x="1007435" y="3933056"/>
            <a:ext cx="10177131" cy="2376264"/>
          </a:xfrm>
          <a:prstGeom prst="rect">
            <a:avLst/>
          </a:prstGeom>
        </p:spPr>
        <p:txBody>
          <a:bodyPr/>
          <a:lstStyle/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w sposób niezakłócający pracy zdających</a:t>
            </a:r>
            <a:endParaRPr lang="pl-PL" sz="2400" dirty="0">
              <a:solidFill>
                <a:schemeClr val="tx1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cicho</a:t>
            </a:r>
            <a:endParaRPr lang="pl-PL" sz="2400" dirty="0">
              <a:solidFill>
                <a:schemeClr val="tx1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bez zaglądania do prac zdających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51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0" y="263553"/>
            <a:ext cx="11887199" cy="1081017"/>
          </a:xfrm>
          <a:solidFill>
            <a:schemeClr val="bg1"/>
          </a:solidFill>
          <a:ln cmpd="thickThin">
            <a:solidFill>
              <a:schemeClr val="tx1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harmonogram egzaminu maturalnego w terminie głównym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7644467"/>
              </p:ext>
            </p:extLst>
          </p:nvPr>
        </p:nvGraphicFramePr>
        <p:xfrm>
          <a:off x="365217" y="1713902"/>
          <a:ext cx="11672292" cy="48662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05317"/>
                <a:gridCol w="6780167"/>
                <a:gridCol w="1443404"/>
                <a:gridCol w="1443404"/>
              </a:tblGrid>
              <a:tr h="787443">
                <a:tc gridSpan="4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579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9, 10,11 maja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godz.9.00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język polski</a:t>
                      </a:r>
                    </a:p>
                  </a:txBody>
                  <a:tcPr marT="45699" marB="45699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Egzamin jest przeprowadzany w szkołach według harmonogramów ustalonych przez przewodniczących zespołów egzaminacyjnych</a:t>
                      </a:r>
                    </a:p>
                  </a:txBody>
                  <a:tcPr marT="45699" marB="45699" anchor="ctr" horzOverflow="overflow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1059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8, 9,10,11,12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godz.8.00</a:t>
                      </a:r>
                    </a:p>
                    <a:p>
                      <a:endParaRPr lang="pl-PL" dirty="0"/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język angielski, </a:t>
                      </a:r>
                      <a:r>
                        <a:rPr lang="pl-PL" dirty="0" smtClean="0"/>
                        <a:t>język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smtClean="0"/>
                        <a:t>niemiecki</a:t>
                      </a:r>
                      <a:endParaRPr lang="pl-PL" dirty="0"/>
                    </a:p>
                  </a:txBody>
                  <a:tcPr marT="45699" marB="45699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00999"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Godziny</a:t>
                      </a: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</a:tr>
              <a:tr h="969927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4 do 18 maja 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przeprowadzenie części pisemnej egzaminu maturalnego </a:t>
                      </a:r>
                      <a:b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terminie głównym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9.00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14.00</a:t>
                      </a:r>
                    </a:p>
                  </a:txBody>
                  <a:tcPr marT="45699" marB="45699" anchor="ctr" horzOverflow="overflow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</a:t>
            </a:fld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1" y="4822163"/>
            <a:ext cx="1219200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889402" y="1883300"/>
            <a:ext cx="2409013" cy="374571"/>
          </a:xfrm>
          <a:prstGeom prst="flowChartAlternateProcess">
            <a:avLst/>
          </a:prstGeom>
          <a:noFill/>
          <a:ln w="349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CZĘŚĆ USTNA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889402" y="4936379"/>
            <a:ext cx="2227529" cy="374571"/>
          </a:xfrm>
          <a:prstGeom prst="flowChartAlternateProcess">
            <a:avLst/>
          </a:prstGeom>
          <a:noFill/>
          <a:ln w="349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CZĘŚĆ PISEMNA</a:t>
            </a:r>
          </a:p>
        </p:txBody>
      </p:sp>
    </p:spTree>
    <p:extLst>
      <p:ext uri="{BB962C8B-B14F-4D97-AF65-F5344CB8AC3E}">
        <p14:creationId xmlns="" xmlns:p14="http://schemas.microsoft.com/office/powerpoint/2010/main" val="9092425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4" y="162839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 smtClean="0">
                <a:solidFill>
                  <a:srgbClr val="002060"/>
                </a:solidFill>
              </a:rPr>
              <a:t>Odbieranie arkuszy od zdających przez członków ze</a:t>
            </a:r>
            <a:endParaRPr lang="pl-PL" sz="2800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4" y="1340429"/>
            <a:ext cx="11887199" cy="5148241"/>
          </a:xfrm>
        </p:spPr>
        <p:txBody>
          <a:bodyPr>
            <a:normAutofit/>
          </a:bodyPr>
          <a:lstStyle/>
          <a:p>
            <a:pPr fontAlgn="base"/>
            <a:r>
              <a:rPr lang="pl-PL" dirty="0" smtClean="0"/>
              <a:t>jeżeli </a:t>
            </a:r>
            <a:r>
              <a:rPr lang="pl-PL" dirty="0"/>
              <a:t>zdający ukończył pracę z arkuszem przed czasem, zgłasza PZN ten fakt przez podniesienie </a:t>
            </a:r>
            <a:r>
              <a:rPr lang="pl-PL" dirty="0" smtClean="0"/>
              <a:t>ręki</a:t>
            </a:r>
          </a:p>
          <a:p>
            <a:pPr fontAlgn="base"/>
            <a:r>
              <a:rPr lang="pl-PL" dirty="0" smtClean="0"/>
              <a:t>po </a:t>
            </a:r>
            <a:r>
              <a:rPr lang="pl-PL" dirty="0"/>
              <a:t>upływie </a:t>
            </a:r>
            <a:r>
              <a:rPr lang="pl-PL" dirty="0" smtClean="0"/>
              <a:t>czasu </a:t>
            </a:r>
            <a:r>
              <a:rPr lang="pl-PL" dirty="0"/>
              <a:t>uczniowie zamykają arkusze i odkładają je na brzeg stolika</a:t>
            </a:r>
          </a:p>
          <a:p>
            <a:pPr fontAlgn="base"/>
            <a:r>
              <a:rPr lang="pl-PL" dirty="0"/>
              <a:t>uczniowie nie opuszczają sali egzaminacyjnej przed zebraniem arkuszy od wszystkich zdających w danej sali i uzyskaniem pozwolenia na opuszczenie sali</a:t>
            </a:r>
          </a:p>
          <a:p>
            <a:pPr fontAlgn="base"/>
            <a:r>
              <a:rPr lang="pl-PL" dirty="0" smtClean="0"/>
              <a:t>PZN </a:t>
            </a:r>
            <a:r>
              <a:rPr lang="pl-PL" dirty="0"/>
              <a:t>lub wyznaczony członek ZN podchodzi do zdającego, aby odebrać arkusz </a:t>
            </a:r>
          </a:p>
          <a:p>
            <a:pPr lvl="0" fontAlgn="base"/>
            <a:r>
              <a:rPr lang="pl-PL" b="1" dirty="0">
                <a:solidFill>
                  <a:srgbClr val="0070C0"/>
                </a:solidFill>
              </a:rPr>
              <a:t>w obecności zdającego sprawdza kompletność materiałów, kodowania 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i </a:t>
            </a:r>
            <a:r>
              <a:rPr lang="pl-PL" b="1" dirty="0">
                <a:solidFill>
                  <a:srgbClr val="0070C0"/>
                </a:solidFill>
              </a:rPr>
              <a:t>zaznaczeń na karcie odpowiedzi</a:t>
            </a:r>
          </a:p>
          <a:p>
            <a:pPr lvl="0" fontAlgn="base"/>
            <a:r>
              <a:rPr lang="pl-PL" dirty="0" smtClean="0">
                <a:solidFill>
                  <a:srgbClr val="FF0000"/>
                </a:solidFill>
              </a:rPr>
              <a:t>na </a:t>
            </a:r>
            <a:r>
              <a:rPr lang="pl-PL" dirty="0">
                <a:solidFill>
                  <a:srgbClr val="FF0000"/>
                </a:solidFill>
              </a:rPr>
              <a:t>sali pozostaje zdający, który ma być obecny podczas pakowania materiałów egzaminacyjnych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78861" y="4422712"/>
            <a:ext cx="3992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20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3714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2" y="116344"/>
            <a:ext cx="11887199" cy="1560056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WNIOSEK ZDAJĄCEGO / RODZICA ZDAJĄCEGO</a:t>
            </a:r>
            <a:br>
              <a:rPr lang="pl-PL" sz="2800" b="1" cap="all" dirty="0">
                <a:solidFill>
                  <a:srgbClr val="002060"/>
                </a:solidFill>
              </a:rPr>
            </a:br>
            <a:r>
              <a:rPr lang="pl-PL" sz="2800" b="1" cap="all" dirty="0">
                <a:solidFill>
                  <a:srgbClr val="002060"/>
                </a:solidFill>
              </a:rPr>
              <a:t>O PRZYSTĄPIENIE DO EGZAMINU MATURALNEGO </a:t>
            </a:r>
            <a:r>
              <a:rPr lang="pl-PL" sz="2800" b="1" cap="all" dirty="0" smtClean="0">
                <a:solidFill>
                  <a:srgbClr val="002060"/>
                </a:solidFill>
              </a:rPr>
              <a:t/>
            </a:r>
            <a:br>
              <a:rPr lang="pl-PL" sz="2800" b="1" cap="all" dirty="0" smtClean="0">
                <a:solidFill>
                  <a:srgbClr val="002060"/>
                </a:solidFill>
              </a:rPr>
            </a:br>
            <a:r>
              <a:rPr lang="pl-PL" sz="2800" b="1" cap="all" dirty="0" smtClean="0">
                <a:solidFill>
                  <a:srgbClr val="002060"/>
                </a:solidFill>
              </a:rPr>
              <a:t>W </a:t>
            </a:r>
            <a:r>
              <a:rPr lang="pl-PL" sz="2800" b="1" u="sng" cap="all" dirty="0">
                <a:solidFill>
                  <a:srgbClr val="002060"/>
                </a:solidFill>
              </a:rPr>
              <a:t>TERMINIE DODATKOWYM </a:t>
            </a:r>
            <a:r>
              <a:rPr lang="pl-PL" sz="2800" b="1" u="sng" cap="all" dirty="0" smtClean="0">
                <a:solidFill>
                  <a:srgbClr val="002060"/>
                </a:solidFill>
              </a:rPr>
              <a:t> </a:t>
            </a:r>
            <a:r>
              <a:rPr lang="pl-PL" sz="2800" b="1" cap="all" dirty="0" smtClean="0">
                <a:solidFill>
                  <a:srgbClr val="002060"/>
                </a:solidFill>
              </a:rPr>
              <a:t>w sytuacjach awaryjnych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21</a:t>
            </a:fld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2402" y="1964354"/>
            <a:ext cx="118871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0000"/>
                </a:solidFill>
              </a:rPr>
              <a:t>załącznik 6. SF </a:t>
            </a:r>
            <a:r>
              <a:rPr lang="pl-PL" sz="2800" b="1" dirty="0" smtClean="0">
                <a:solidFill>
                  <a:srgbClr val="FF0000"/>
                </a:solidFill>
              </a:rPr>
              <a:t>NF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absolwent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jego rodzice</a:t>
            </a:r>
            <a:r>
              <a:rPr lang="pl-PL" sz="2800" dirty="0"/>
              <a:t> składają wniosek </a:t>
            </a:r>
            <a:r>
              <a:rPr lang="pl-PL" sz="2800" dirty="0">
                <a:solidFill>
                  <a:srgbClr val="FF0000"/>
                </a:solidFill>
              </a:rPr>
              <a:t>nie później niż w dniu, w którym odbywa się egzamin maturalny</a:t>
            </a:r>
            <a:r>
              <a:rPr lang="pl-PL" sz="2800" dirty="0"/>
              <a:t> z danego </a:t>
            </a:r>
            <a:r>
              <a:rPr lang="pl-PL" sz="2800" dirty="0" smtClean="0"/>
              <a:t>przedmiotu</a:t>
            </a:r>
            <a:endParaRPr lang="pl-PL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 szkoły </a:t>
            </a:r>
            <a:r>
              <a:rPr lang="pl-PL" sz="2800" dirty="0"/>
              <a:t>przekazuje wniosek wraz z załączonymi do niego dokumentami dyrektorowi okręgowej komisji egzaminacyjnej </a:t>
            </a:r>
            <a:r>
              <a:rPr lang="pl-PL" sz="2800" dirty="0">
                <a:solidFill>
                  <a:srgbClr val="FF0000"/>
                </a:solidFill>
              </a:rPr>
              <a:t>nie później niż następnego dnia po otrzymaniu wniosku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/>
              <a:t>d</a:t>
            </a:r>
            <a:r>
              <a:rPr lang="pl-PL" sz="2800" dirty="0" smtClean="0"/>
              <a:t>yrektor </a:t>
            </a:r>
            <a:r>
              <a:rPr lang="pl-PL" sz="2800" dirty="0"/>
              <a:t>OKE rozpatruje wniosek w terminie 2 dni od dnia jego </a:t>
            </a:r>
            <a:r>
              <a:rPr lang="pl-PL" sz="2800" dirty="0" smtClean="0"/>
              <a:t>otrzymania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/>
              <a:t>rozstrzygnięcie </a:t>
            </a:r>
            <a:r>
              <a:rPr lang="pl-PL" sz="2800" dirty="0"/>
              <a:t>dyrektora okręgowej komisji egzaminacyjnej jest </a:t>
            </a:r>
            <a:r>
              <a:rPr lang="pl-PL" sz="2800" dirty="0" smtClean="0"/>
              <a:t>ostateczne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/>
              <a:t>Termin dodatkowy </a:t>
            </a:r>
            <a:r>
              <a:rPr lang="pl-PL" sz="2800" dirty="0" smtClean="0">
                <a:solidFill>
                  <a:srgbClr val="FF0000"/>
                </a:solidFill>
              </a:rPr>
              <a:t>1-20 </a:t>
            </a:r>
            <a:r>
              <a:rPr lang="pl-PL" sz="2800" dirty="0" smtClean="0">
                <a:solidFill>
                  <a:srgbClr val="FF0000"/>
                </a:solidFill>
              </a:rPr>
              <a:t>czerwca w V LO w Kielcach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128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2" y="116344"/>
            <a:ext cx="11887199" cy="53458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termin </a:t>
            </a:r>
            <a:r>
              <a:rPr lang="pl-PL" sz="2800" b="1" cap="all" dirty="0" smtClean="0">
                <a:solidFill>
                  <a:srgbClr val="002060"/>
                </a:solidFill>
              </a:rPr>
              <a:t>poprawkowy </a:t>
            </a:r>
            <a:r>
              <a:rPr lang="pl-PL" sz="3200" dirty="0" smtClean="0">
                <a:solidFill>
                  <a:srgbClr val="FF0000"/>
                </a:solidFill>
              </a:rPr>
              <a:t>22 </a:t>
            </a:r>
            <a:r>
              <a:rPr lang="pl-PL" sz="3200" dirty="0" smtClean="0">
                <a:solidFill>
                  <a:srgbClr val="FF0000"/>
                </a:solidFill>
              </a:rPr>
              <a:t>sierpnia </a:t>
            </a:r>
            <a:r>
              <a:rPr lang="pl-PL" sz="3200" dirty="0" smtClean="0">
                <a:solidFill>
                  <a:srgbClr val="FF0000"/>
                </a:solidFill>
              </a:rPr>
              <a:t>2017 </a:t>
            </a:r>
            <a:r>
              <a:rPr lang="pl-PL" sz="2800" b="1" cap="all" dirty="0" smtClean="0">
                <a:solidFill>
                  <a:srgbClr val="002060"/>
                </a:solidFill>
              </a:rPr>
              <a:t>w szkole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22</a:t>
            </a:fld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52401" y="650931"/>
            <a:ext cx="1188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do terminu poprawkowego może przystąpić absolwent, pod warunkiem że:  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przystąpił do wszystkich egzaminów obowiązkowych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żaden egzamin obowiązkowy nie był unieważniony</a:t>
            </a:r>
            <a:endParaRPr lang="en-GB" sz="2800" dirty="0"/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przystąpił do egzaminu z co najmniej 1 przedmiotu dodatkowego i egzamin ten nie był unieważniony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u="sng" dirty="0">
                <a:solidFill>
                  <a:srgbClr val="FF0000"/>
                </a:solidFill>
              </a:rPr>
              <a:t>NIE ZDAŁ WYŁĄCZNIE 1 EGZAMINU </a:t>
            </a:r>
            <a:r>
              <a:rPr lang="pl-PL" sz="2800" u="sng" dirty="0" smtClean="0">
                <a:solidFill>
                  <a:srgbClr val="FF0000"/>
                </a:solidFill>
              </a:rPr>
              <a:t>obowiązkowego w </a:t>
            </a:r>
            <a:r>
              <a:rPr lang="pl-PL" sz="2800" u="sng" dirty="0" err="1" smtClean="0">
                <a:solidFill>
                  <a:srgbClr val="FF0000"/>
                </a:solidFill>
              </a:rPr>
              <a:t>częsci</a:t>
            </a:r>
            <a:r>
              <a:rPr lang="pl-PL" sz="2800" u="sng" dirty="0" smtClean="0">
                <a:solidFill>
                  <a:srgbClr val="FF0000"/>
                </a:solidFill>
              </a:rPr>
              <a:t> ustnej lub pisemnej</a:t>
            </a:r>
            <a:endParaRPr lang="pl-PL" sz="2800" u="sng" dirty="0">
              <a:solidFill>
                <a:srgbClr val="FF0000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nie później </a:t>
            </a:r>
            <a:r>
              <a:rPr lang="pl-PL" sz="2800" b="1" dirty="0">
                <a:solidFill>
                  <a:srgbClr val="FF0000"/>
                </a:solidFill>
              </a:rPr>
              <a:t>niż do </a:t>
            </a:r>
            <a:r>
              <a:rPr lang="pl-PL" sz="2800" b="1" dirty="0" smtClean="0">
                <a:solidFill>
                  <a:srgbClr val="FF0000"/>
                </a:solidFill>
              </a:rPr>
              <a:t>7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</a:rPr>
              <a:t>lipca </a:t>
            </a:r>
            <a:r>
              <a:rPr lang="pl-PL" sz="2800" b="1" dirty="0" smtClean="0">
                <a:solidFill>
                  <a:srgbClr val="FF0000"/>
                </a:solidFill>
              </a:rPr>
              <a:t>2017 </a:t>
            </a:r>
            <a:r>
              <a:rPr lang="pl-PL" sz="2800" b="1" dirty="0">
                <a:solidFill>
                  <a:srgbClr val="FF0000"/>
                </a:solidFill>
              </a:rPr>
              <a:t>r. </a:t>
            </a:r>
            <a:r>
              <a:rPr lang="pl-PL" sz="2800" dirty="0"/>
              <a:t>absolwent składa dyrektorowi szkoły pisemne oświadczenie o zamiarze przystąpienia do egzaminu maturalnego </a:t>
            </a:r>
            <a:r>
              <a:rPr lang="pl-PL" sz="2800" dirty="0" smtClean="0"/>
              <a:t>z </a:t>
            </a:r>
            <a:r>
              <a:rPr lang="pl-PL" sz="2800" dirty="0"/>
              <a:t>danego przedmiotu w terminie poprawkowym </a:t>
            </a:r>
            <a:r>
              <a:rPr lang="pl-PL" sz="2800" b="1" dirty="0"/>
              <a:t>(załącznik 7a)</a:t>
            </a:r>
            <a:r>
              <a:rPr lang="pl-PL" sz="2800" dirty="0"/>
              <a:t>, zgodnie z deklaracją ostateczną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nie później </a:t>
            </a:r>
            <a:r>
              <a:rPr lang="pl-PL" sz="2800" b="1" dirty="0">
                <a:solidFill>
                  <a:srgbClr val="FF0000"/>
                </a:solidFill>
              </a:rPr>
              <a:t>niż do </a:t>
            </a:r>
            <a:r>
              <a:rPr lang="pl-PL" sz="2800" b="1" dirty="0" smtClean="0">
                <a:solidFill>
                  <a:srgbClr val="FF0000"/>
                </a:solidFill>
              </a:rPr>
              <a:t>10 </a:t>
            </a:r>
            <a:r>
              <a:rPr lang="pl-PL" sz="2800" b="1" dirty="0">
                <a:solidFill>
                  <a:srgbClr val="FF0000"/>
                </a:solidFill>
              </a:rPr>
              <a:t>lipca </a:t>
            </a:r>
            <a:r>
              <a:rPr lang="pl-PL" sz="2800" b="1" dirty="0" smtClean="0">
                <a:solidFill>
                  <a:srgbClr val="FF0000"/>
                </a:solidFill>
              </a:rPr>
              <a:t>2017 </a:t>
            </a:r>
            <a:r>
              <a:rPr lang="pl-PL" sz="2800" b="1" dirty="0">
                <a:solidFill>
                  <a:srgbClr val="FF0000"/>
                </a:solidFill>
              </a:rPr>
              <a:t>r. </a:t>
            </a:r>
            <a:r>
              <a:rPr lang="pl-PL" sz="2800" dirty="0"/>
              <a:t>dyrektor szkoły przesyła oświadczenie do OKE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19243473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4" y="162839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zgłaszanie </a:t>
            </a:r>
            <a:r>
              <a:rPr lang="pl-PL" sz="2800" b="1" cap="all" dirty="0" smtClean="0">
                <a:solidFill>
                  <a:srgbClr val="002060"/>
                </a:solidFill>
              </a:rPr>
              <a:t>zastrzeżeń przez </a:t>
            </a:r>
            <a:r>
              <a:rPr lang="pl-PL" sz="2800" b="1" cap="all" dirty="0">
                <a:solidFill>
                  <a:srgbClr val="002060"/>
                </a:solidFill>
              </a:rPr>
              <a:t>zdających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4" y="1340429"/>
            <a:ext cx="11887199" cy="5148241"/>
          </a:xfrm>
        </p:spPr>
        <p:txBody>
          <a:bodyPr>
            <a:normAutofit/>
          </a:bodyPr>
          <a:lstStyle/>
          <a:p>
            <a:r>
              <a:rPr lang="pl-PL" sz="3200" dirty="0"/>
              <a:t>w terminie 2 dni roboczych od dnia przeprowadzenia egzaminu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na </a:t>
            </a:r>
            <a:r>
              <a:rPr lang="pl-PL" sz="3200" b="1" dirty="0">
                <a:solidFill>
                  <a:srgbClr val="FF0000"/>
                </a:solidFill>
              </a:rPr>
              <a:t>załączniku 22a</a:t>
            </a:r>
          </a:p>
          <a:p>
            <a:r>
              <a:rPr lang="pl-PL" sz="3200" dirty="0"/>
              <a:t>termin rozpatrzenia przez OKE - 7 dni</a:t>
            </a:r>
          </a:p>
          <a:p>
            <a:r>
              <a:rPr lang="pl-PL" sz="3200" dirty="0"/>
              <a:t>odwołanie do CKE od rozstrzygnięcia dyrektora OKE w ciągu 3 dni na </a:t>
            </a:r>
            <a:r>
              <a:rPr lang="pl-PL" sz="3200" b="1" dirty="0">
                <a:solidFill>
                  <a:srgbClr val="FF0000"/>
                </a:solidFill>
              </a:rPr>
              <a:t>załączniku 22c</a:t>
            </a:r>
          </a:p>
          <a:p>
            <a:r>
              <a:rPr lang="pl-PL" sz="3200" dirty="0"/>
              <a:t>termin rozpatrzenia przez CKE – 7 dni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23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6177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4" y="162839"/>
            <a:ext cx="11887199" cy="76244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r>
              <a:rPr lang="pl-PL" sz="3100" b="1" cap="all" dirty="0">
                <a:solidFill>
                  <a:srgbClr val="002060"/>
                </a:solidFill>
              </a:rPr>
              <a:t>unieważnienia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4" y="866593"/>
            <a:ext cx="11887199" cy="58067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dirty="0"/>
              <a:t>Art.44zzt </a:t>
            </a:r>
            <a:r>
              <a:rPr lang="pl-PL" dirty="0" smtClean="0"/>
              <a:t>Uczeń</a:t>
            </a:r>
            <a:r>
              <a:rPr lang="pl-PL" dirty="0"/>
              <a:t>, słuchacz albo absolwent </a:t>
            </a:r>
            <a:r>
              <a:rPr lang="pl-PL" b="1" dirty="0"/>
              <a:t>samodzielnie rozwiązuje zadania</a:t>
            </a:r>
            <a:r>
              <a:rPr lang="pl-PL" dirty="0"/>
              <a:t> zawarte w arkuszu egzaminacyjnym, w szczególności </a:t>
            </a:r>
            <a:r>
              <a:rPr lang="pl-PL" b="1" dirty="0">
                <a:solidFill>
                  <a:srgbClr val="FF0000"/>
                </a:solidFill>
              </a:rPr>
              <a:t>tworzy własny tekst lub własne rozwiązania </a:t>
            </a:r>
            <a:r>
              <a:rPr lang="pl-PL" dirty="0"/>
              <a:t>zadań w czasie trwania egzaminu maturalnego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/>
              <a:t>Powody unieważnienia </a:t>
            </a:r>
            <a:r>
              <a:rPr lang="pl-PL" dirty="0"/>
              <a:t>egzaminu maturalnego:</a:t>
            </a:r>
          </a:p>
          <a:p>
            <a:r>
              <a:rPr lang="pl-PL" b="1" dirty="0"/>
              <a:t>niesamodzielne rozwiązania </a:t>
            </a:r>
            <a:r>
              <a:rPr lang="pl-PL" dirty="0"/>
              <a:t>zadań</a:t>
            </a:r>
          </a:p>
          <a:p>
            <a:r>
              <a:rPr lang="pl-PL" dirty="0"/>
              <a:t>występowanie w pracy egzaminacyjnej ucznia </a:t>
            </a:r>
            <a:r>
              <a:rPr lang="pl-PL" b="1" dirty="0"/>
              <a:t>jednakowych sformułowań </a:t>
            </a:r>
            <a:r>
              <a:rPr lang="pl-PL" dirty="0"/>
              <a:t>wskazujących na udostępnianie/korzystanie z rozwiązań innego ucznia</a:t>
            </a:r>
          </a:p>
          <a:p>
            <a:r>
              <a:rPr lang="pl-PL" dirty="0"/>
              <a:t>zgłoszenie </a:t>
            </a:r>
            <a:r>
              <a:rPr lang="pl-PL" b="1" dirty="0"/>
              <a:t>zastrzeżeń</a:t>
            </a:r>
            <a:r>
              <a:rPr lang="pl-PL" dirty="0"/>
              <a:t> związanych </a:t>
            </a:r>
            <a:r>
              <a:rPr lang="pl-PL" dirty="0" smtClean="0"/>
              <a:t>z przeprowadzeniem </a:t>
            </a:r>
            <a:r>
              <a:rPr lang="pl-PL" dirty="0"/>
              <a:t>egzaminu maturalnego </a:t>
            </a:r>
          </a:p>
          <a:p>
            <a:r>
              <a:rPr lang="pl-PL" dirty="0"/>
              <a:t>zaistnienie okoliczności prowadzących do </a:t>
            </a:r>
            <a:r>
              <a:rPr lang="pl-PL" b="1" dirty="0"/>
              <a:t>naruszenia przepisów</a:t>
            </a:r>
            <a:r>
              <a:rPr lang="pl-PL" dirty="0"/>
              <a:t> dotyczących przeprowadzania egzaminu</a:t>
            </a:r>
          </a:p>
          <a:p>
            <a:r>
              <a:rPr lang="pl-PL" dirty="0"/>
              <a:t>niemożność ustalenia wyników z powodu </a:t>
            </a:r>
            <a:r>
              <a:rPr lang="pl-PL" b="1" dirty="0"/>
              <a:t>zaginięcia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lub </a:t>
            </a:r>
            <a:r>
              <a:rPr lang="pl-PL" b="1" dirty="0"/>
              <a:t>zniszczenia</a:t>
            </a:r>
            <a:r>
              <a:rPr lang="pl-PL" dirty="0"/>
              <a:t> pracy egzaminacyjnej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24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2181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4" y="162839"/>
            <a:ext cx="11887199" cy="76244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r>
              <a:rPr lang="pl-PL" sz="3100" b="1" cap="all" dirty="0">
                <a:solidFill>
                  <a:srgbClr val="002060"/>
                </a:solidFill>
              </a:rPr>
              <a:t>unieważnienia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4" y="866593"/>
            <a:ext cx="11887199" cy="58067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r>
              <a:rPr lang="pl-PL" dirty="0"/>
              <a:t>absolwent otrzymuje </a:t>
            </a:r>
            <a:r>
              <a:rPr lang="pl-PL" b="1" dirty="0"/>
              <a:t>informację o zamiarze </a:t>
            </a:r>
            <a:r>
              <a:rPr lang="pl-PL" dirty="0"/>
              <a:t>unieważnienia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(</a:t>
            </a:r>
            <a:r>
              <a:rPr lang="pl-PL" dirty="0">
                <a:solidFill>
                  <a:srgbClr val="FF0000"/>
                </a:solidFill>
              </a:rPr>
              <a:t>za pośrednictwem dyrektora szkoły)</a:t>
            </a:r>
          </a:p>
          <a:p>
            <a:r>
              <a:rPr lang="pl-PL" dirty="0"/>
              <a:t>absolwent może złożyć </a:t>
            </a:r>
            <a:r>
              <a:rPr lang="pl-PL" b="1" dirty="0"/>
              <a:t>wniosek o wgląd do dokumentacji </a:t>
            </a:r>
            <a:r>
              <a:rPr lang="pl-PL" dirty="0"/>
              <a:t>(</a:t>
            </a:r>
            <a:r>
              <a:rPr lang="pl-PL" b="1" dirty="0">
                <a:solidFill>
                  <a:srgbClr val="FF0000"/>
                </a:solidFill>
              </a:rPr>
              <a:t>załącznik 21b</a:t>
            </a:r>
            <a:r>
              <a:rPr lang="pl-PL" dirty="0"/>
              <a:t>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terminie 2 dni od otrzymania informacji</a:t>
            </a:r>
          </a:p>
          <a:p>
            <a:r>
              <a:rPr lang="pl-PL" dirty="0"/>
              <a:t>w terminie 7 dni dyrektor OKE umożliwia </a:t>
            </a:r>
            <a:r>
              <a:rPr lang="pl-PL" b="1" dirty="0"/>
              <a:t>zapoznanie się z dokumentacją</a:t>
            </a:r>
            <a:r>
              <a:rPr lang="pl-PL" dirty="0"/>
              <a:t>;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absolwent </a:t>
            </a:r>
            <a:r>
              <a:rPr lang="pl-PL" dirty="0"/>
              <a:t>może złożyć </a:t>
            </a:r>
            <a:r>
              <a:rPr lang="pl-PL" b="1" dirty="0"/>
              <a:t>wyjaśnienia</a:t>
            </a:r>
          </a:p>
          <a:p>
            <a:r>
              <a:rPr lang="pl-PL" dirty="0"/>
              <a:t>dyrektor OKE </a:t>
            </a:r>
            <a:r>
              <a:rPr lang="pl-PL" b="1" dirty="0"/>
              <a:t>rozstrzyga o unieważnieniu</a:t>
            </a:r>
            <a:r>
              <a:rPr lang="pl-PL" dirty="0"/>
              <a:t>;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przekazuje </a:t>
            </a:r>
            <a:r>
              <a:rPr lang="pl-PL" dirty="0"/>
              <a:t>absolwentowi pisemną informację wraz z </a:t>
            </a:r>
            <a:r>
              <a:rPr lang="pl-PL" b="1" dirty="0"/>
              <a:t>uzasadnieniem</a:t>
            </a:r>
          </a:p>
          <a:p>
            <a:r>
              <a:rPr lang="pl-PL" dirty="0"/>
              <a:t>absolwent może wnieść </a:t>
            </a:r>
            <a:r>
              <a:rPr lang="pl-PL" b="1" dirty="0"/>
              <a:t>do CKE zastrzeżenia </a:t>
            </a:r>
            <a:r>
              <a:rPr lang="pl-PL" dirty="0"/>
              <a:t>do rozstrzygnięcia dyrektora OKE (</a:t>
            </a:r>
            <a:r>
              <a:rPr lang="pl-PL" b="1" dirty="0">
                <a:solidFill>
                  <a:srgbClr val="FF0000"/>
                </a:solidFill>
              </a:rPr>
              <a:t>załącznik 21d</a:t>
            </a:r>
            <a:r>
              <a:rPr lang="pl-PL" dirty="0"/>
              <a:t>)</a:t>
            </a:r>
          </a:p>
          <a:p>
            <a:r>
              <a:rPr lang="pl-PL" b="1" dirty="0"/>
              <a:t>rozstrzygnięcie dyrektora CKE jest ostateczne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25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7583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4" y="162839"/>
            <a:ext cx="11887199" cy="697142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r>
              <a:rPr lang="pl-PL" sz="3100" b="1" cap="all" dirty="0">
                <a:solidFill>
                  <a:srgbClr val="002060"/>
                </a:solidFill>
              </a:rPr>
              <a:t>wglądy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81310" y="859981"/>
            <a:ext cx="11887199" cy="5867390"/>
          </a:xfrm>
        </p:spPr>
        <p:txBody>
          <a:bodyPr>
            <a:noAutofit/>
          </a:bodyPr>
          <a:lstStyle/>
          <a:p>
            <a:r>
              <a:rPr lang="pl-PL" sz="2800" dirty="0"/>
              <a:t>może odbyć się w terminie 6 miesięcy od dnia przekazania </a:t>
            </a:r>
            <a:r>
              <a:rPr lang="pl-PL" sz="2800" dirty="0" smtClean="0"/>
              <a:t>zaświadczenia </a:t>
            </a:r>
            <a:r>
              <a:rPr lang="pl-PL" sz="2800" b="1" dirty="0" smtClean="0"/>
              <a:t>wniosek </a:t>
            </a:r>
            <a:r>
              <a:rPr lang="pl-PL" sz="2800" b="1" dirty="0"/>
              <a:t>o </a:t>
            </a:r>
            <a:r>
              <a:rPr lang="pl-PL" sz="2800" b="1" dirty="0" smtClean="0"/>
              <a:t>wgląd</a:t>
            </a:r>
            <a:r>
              <a:rPr lang="pl-PL" sz="2800" dirty="0" smtClean="0"/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załącznik </a:t>
            </a:r>
            <a:r>
              <a:rPr lang="pl-PL" sz="2800" b="1" dirty="0">
                <a:solidFill>
                  <a:srgbClr val="FF0000"/>
                </a:solidFill>
              </a:rPr>
              <a:t>25a</a:t>
            </a:r>
          </a:p>
          <a:p>
            <a:r>
              <a:rPr lang="pl-PL" sz="2800" dirty="0"/>
              <a:t>termin i miejsce wglądu są ustalane w ciągu nie więcej niż 5 dni roboczych od dnia wpłynięcia wniosku</a:t>
            </a:r>
          </a:p>
          <a:p>
            <a:r>
              <a:rPr lang="pl-PL" sz="2800" dirty="0"/>
              <a:t>absolwent może złożyć </a:t>
            </a:r>
            <a:r>
              <a:rPr lang="pl-PL" sz="2800" b="1" dirty="0" smtClean="0"/>
              <a:t>wniosek </a:t>
            </a:r>
            <a:r>
              <a:rPr lang="pl-PL" sz="2800" b="1" dirty="0"/>
              <a:t>o weryfikację sumy punktów</a:t>
            </a:r>
            <a:r>
              <a:rPr lang="pl-PL" sz="2800" dirty="0"/>
              <a:t> – </a:t>
            </a:r>
            <a:r>
              <a:rPr lang="pl-PL" sz="2800" b="1" dirty="0">
                <a:solidFill>
                  <a:srgbClr val="FF0000"/>
                </a:solidFill>
              </a:rPr>
              <a:t>załącznik 25b</a:t>
            </a:r>
          </a:p>
          <a:p>
            <a:r>
              <a:rPr lang="pl-PL" sz="2800" dirty="0"/>
              <a:t>dyrektor OKE </a:t>
            </a:r>
            <a:r>
              <a:rPr lang="pl-PL" sz="2800" b="1" dirty="0"/>
              <a:t>informuje</a:t>
            </a:r>
            <a:r>
              <a:rPr lang="pl-PL" sz="2800" dirty="0"/>
              <a:t> pisemnie absolwenta </a:t>
            </a:r>
            <a:r>
              <a:rPr lang="pl-PL" sz="2800" b="1" dirty="0" smtClean="0"/>
              <a:t>o </a:t>
            </a:r>
            <a:r>
              <a:rPr lang="pl-PL" sz="2800" b="1" dirty="0"/>
              <a:t>wyniku weryfikacji </a:t>
            </a:r>
            <a:r>
              <a:rPr lang="pl-PL" sz="2800" dirty="0"/>
              <a:t>sumy punktów </a:t>
            </a:r>
            <a:r>
              <a:rPr lang="pl-PL" sz="2800" b="1" dirty="0" smtClean="0"/>
              <a:t>w </a:t>
            </a:r>
            <a:r>
              <a:rPr lang="pl-PL" sz="2800" b="1" dirty="0"/>
              <a:t>terminie</a:t>
            </a:r>
            <a:r>
              <a:rPr lang="pl-PL" sz="2800" dirty="0"/>
              <a:t> </a:t>
            </a:r>
            <a:r>
              <a:rPr lang="pl-PL" sz="2800" b="1" dirty="0"/>
              <a:t>14 dni </a:t>
            </a:r>
            <a:r>
              <a:rPr lang="pl-PL" sz="2800" dirty="0"/>
              <a:t>od dnia otrzymania </a:t>
            </a:r>
            <a:r>
              <a:rPr lang="pl-PL" sz="2800" dirty="0" smtClean="0"/>
              <a:t>wniosku</a:t>
            </a:r>
          </a:p>
          <a:p>
            <a:r>
              <a:rPr lang="pl-PL" sz="2800" dirty="0" smtClean="0"/>
              <a:t>absolwent może wnieść odwołanie od wyniku weryfikacji do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Kolegium Arbitrażu Egzaminacyjnego w terminie 7 dni </a:t>
            </a:r>
            <a:r>
              <a:rPr lang="pl-PL" sz="2800" dirty="0" smtClean="0"/>
              <a:t>od dnia otrzymania informacji o wyniku weryfikacji sumy punktów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701222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26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9922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03632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Świadectwo dojrzałości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93217" y="1171977"/>
            <a:ext cx="6390783" cy="515262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l-PL" sz="2400" dirty="0" smtClean="0"/>
              <a:t>    </a:t>
            </a:r>
            <a:r>
              <a:rPr lang="pl-PL" sz="2400" b="1" dirty="0" smtClean="0"/>
              <a:t>Po zdaniu egzaminu maturalnego każdy absolwent otrzyma świadectwo dojrzałości  i jego odpis.</a:t>
            </a:r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r>
              <a:rPr lang="pl-PL" sz="2400" b="1" dirty="0" smtClean="0"/>
              <a:t>	Wyniki na świadectwie określane będą   w % i w skali centylowej.</a:t>
            </a:r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r>
              <a:rPr lang="pl-PL" sz="2400" b="1" dirty="0" smtClean="0"/>
              <a:t>   </a:t>
            </a:r>
            <a:r>
              <a:rPr lang="pl-PL" sz="2400" b="1" dirty="0" smtClean="0">
                <a:solidFill>
                  <a:srgbClr val="FF0000"/>
                </a:solidFill>
              </a:rPr>
              <a:t>Świadectwa wydawane są w szkole 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30 czerwca (tylko </a:t>
            </a:r>
            <a:r>
              <a:rPr lang="pl-PL" sz="2400" b="1" u="sng" dirty="0" smtClean="0">
                <a:solidFill>
                  <a:srgbClr val="FF0000"/>
                </a:solidFill>
              </a:rPr>
              <a:t>odbiór osobisty</a:t>
            </a:r>
            <a:r>
              <a:rPr lang="pl-PL" sz="2400" b="1" dirty="0" smtClean="0">
                <a:solidFill>
                  <a:srgbClr val="FF0000"/>
                </a:solidFill>
              </a:rPr>
              <a:t>) </a:t>
            </a:r>
          </a:p>
          <a:p>
            <a:pPr eaLnBrk="1" hangingPunct="1"/>
            <a:endParaRPr lang="pl-PL" sz="3200" b="1" dirty="0" smtClean="0"/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2" y="850006"/>
            <a:ext cx="4320502" cy="600799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type="subTitle" idx="1"/>
          </p:nvPr>
        </p:nvSpPr>
        <p:spPr>
          <a:xfrm>
            <a:off x="1599028" y="3352800"/>
            <a:ext cx="7518400" cy="29718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endParaRPr lang="pl-PL" dirty="0"/>
          </a:p>
          <a:p>
            <a:endParaRPr lang="pl-PL" dirty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  <a:p>
            <a:pPr>
              <a:spcBef>
                <a:spcPts val="0"/>
              </a:spcBef>
              <a:buNone/>
            </a:pPr>
            <a:endParaRPr lang="pl-PL" b="1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17601" y="177800"/>
            <a:ext cx="10261601" cy="53848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	Dziękuję   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 dirty="0"/>
              <a:t>za </a:t>
            </a:r>
            <a:r>
              <a:rPr lang="pl-PL" sz="4800" dirty="0" smtClean="0"/>
              <a:t>uwagę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>
                <a:solidFill>
                  <a:schemeClr val="accent5"/>
                </a:solidFill>
              </a:rPr>
              <a:t>Życzę sukcesu</a:t>
            </a:r>
            <a:br>
              <a:rPr lang="pl-PL" sz="4800" dirty="0" smtClean="0">
                <a:solidFill>
                  <a:schemeClr val="accent5"/>
                </a:solidFill>
              </a:rPr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Małgorzata Wojtasik</a:t>
            </a:r>
            <a:endParaRPr lang="en-GB" sz="4800" dirty="0"/>
          </a:p>
        </p:txBody>
      </p:sp>
    </p:spTree>
    <p:extLst>
      <p:ext uri="{BB962C8B-B14F-4D97-AF65-F5344CB8AC3E}">
        <p14:creationId xmlns="" xmlns:p14="http://schemas.microsoft.com/office/powerpoint/2010/main" val="361415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10363200" cy="46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Harmonogram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Matury </a:t>
            </a:r>
            <a:r>
              <a:rPr lang="pl-PL" sz="2800" dirty="0" smtClean="0">
                <a:solidFill>
                  <a:srgbClr val="FF0000"/>
                </a:solidFill>
              </a:rPr>
              <a:t>2017 </a:t>
            </a:r>
            <a:r>
              <a:rPr lang="pl-PL" sz="2800" dirty="0" smtClean="0">
                <a:solidFill>
                  <a:srgbClr val="FF0000"/>
                </a:solidFill>
              </a:rPr>
              <a:t>– egzaminy pisemne</a:t>
            </a:r>
            <a:br>
              <a:rPr lang="pl-PL" sz="2800" dirty="0" smtClean="0">
                <a:solidFill>
                  <a:srgbClr val="FF0000"/>
                </a:solidFill>
              </a:rPr>
            </a:br>
            <a:endParaRPr lang="pl-PL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2127" name="Group 143"/>
          <p:cNvGraphicFramePr>
            <a:graphicFrameLocks noGrp="1"/>
          </p:cNvGraphicFramePr>
          <p:nvPr>
            <p:ph type="tbl" idx="1"/>
          </p:nvPr>
        </p:nvGraphicFramePr>
        <p:xfrm>
          <a:off x="1236372" y="708339"/>
          <a:ext cx="10549228" cy="5647135"/>
        </p:xfrm>
        <a:graphic>
          <a:graphicData uri="http://schemas.openxmlformats.org/drawingml/2006/table">
            <a:tbl>
              <a:tblPr/>
              <a:tblGrid>
                <a:gridCol w="740949"/>
                <a:gridCol w="1474004"/>
                <a:gridCol w="4710394"/>
                <a:gridCol w="3623881"/>
              </a:tblGrid>
              <a:tr h="3844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Maj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Godzina 9:00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Godzina 14:00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polski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polski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Piątek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Matematyka 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Poniedziałek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angielski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angielski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Wtorek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Matematyka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Środa 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WOS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Informatyka (PR)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niemiecki (PP) 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niemiecki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Piątek 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Biologia ( PR 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Historia (PR)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Wtorek 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Chemia ( 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Geografia ( PR)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Fizyka ( PR) 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 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hiszpański 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(PR 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Materiały i przybory pomocnicze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86367" y="579550"/>
          <a:ext cx="11101589" cy="566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682"/>
                <a:gridCol w="6272578"/>
                <a:gridCol w="2491329"/>
              </a:tblGrid>
              <a:tr h="1190927">
                <a:tc gridSpan="3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Materiały i przybory -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dirty="0" smtClean="0"/>
                        <a:t>Nowa matura</a:t>
                      </a:r>
                      <a:endParaRPr lang="pl-PL" sz="24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275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biologia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352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chemia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41159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fizyka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– 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– 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wzory i stałe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fizykochemiczne -o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40151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historia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lupa -f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szkoła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5600" y="1"/>
            <a:ext cx="9753600" cy="22860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708338" y="1"/>
          <a:ext cx="10766738" cy="642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021"/>
                <a:gridCol w="3998177"/>
                <a:gridCol w="3368540"/>
              </a:tblGrid>
              <a:tr h="110709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Materiały i przybory - Nowa matura</a:t>
                      </a:r>
                    </a:p>
                    <a:p>
                      <a:endParaRPr lang="pl-PL" sz="24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99355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geografia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linijka - o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lupa </a:t>
                      </a:r>
                      <a:r>
                        <a:rPr lang="pl-PL" sz="1600" dirty="0" smtClean="0"/>
                        <a:t>-f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uczeń</a:t>
                      </a:r>
                      <a:endParaRPr lang="pl-PL" sz="1600" dirty="0" smtClean="0"/>
                    </a:p>
                    <a:p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685394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informatyka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146258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język polski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słownik ortograficzny, słownik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poprawnej polszczyzny - o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szkoła</a:t>
                      </a:r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1368141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matematyka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linijka - o</a:t>
                      </a:r>
                    </a:p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cyrkiel – o</a:t>
                      </a:r>
                    </a:p>
                    <a:p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wybrane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wzory matematyczne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szkoła</a:t>
                      </a:r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  <a:tr h="97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 smtClean="0"/>
                        <a:t>wos</a:t>
                      </a:r>
                      <a:endParaRPr lang="pl-PL" sz="1600" dirty="0" smtClean="0"/>
                    </a:p>
                    <a:p>
                      <a:endParaRPr lang="pl-PL" sz="1600" dirty="0"/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kalkulator prosty - f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uczeń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771033927"/>
              </p:ext>
            </p:extLst>
          </p:nvPr>
        </p:nvGraphicFramePr>
        <p:xfrm>
          <a:off x="2552255" y="1981201"/>
          <a:ext cx="7011293" cy="453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577406" y="283859"/>
            <a:ext cx="259721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114301" y="204829"/>
            <a:ext cx="11887199" cy="954269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>
                <a:solidFill>
                  <a:srgbClr val="002060"/>
                </a:solidFill>
              </a:rPr>
              <a:t>materiały do pobrania (</a:t>
            </a:r>
            <a:r>
              <a:rPr lang="pl-PL" sz="2800" b="1" cap="all" dirty="0" smtClean="0">
                <a:solidFill>
                  <a:srgbClr val="002060"/>
                </a:solidFill>
              </a:rPr>
              <a:t>wzory) – zapewnia szkoła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294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78794"/>
            <a:ext cx="11924778" cy="5618557"/>
          </a:xfrm>
        </p:spPr>
        <p:txBody>
          <a:bodyPr>
            <a:normAutofit fontScale="85000" lnSpcReduction="20000"/>
          </a:bodyPr>
          <a:lstStyle/>
          <a:p>
            <a:endParaRPr lang="pl-PL" sz="2800" dirty="0" smtClean="0"/>
          </a:p>
          <a:p>
            <a:r>
              <a:rPr lang="pl-PL" sz="2600" dirty="0" smtClean="0"/>
              <a:t>egzamin </a:t>
            </a:r>
            <a:r>
              <a:rPr lang="pl-PL" sz="2600" dirty="0" smtClean="0">
                <a:solidFill>
                  <a:srgbClr val="FF0000"/>
                </a:solidFill>
              </a:rPr>
              <a:t>rozpoczyna </a:t>
            </a:r>
            <a:r>
              <a:rPr lang="pl-PL" sz="2600" dirty="0">
                <a:solidFill>
                  <a:srgbClr val="FF0000"/>
                </a:solidFill>
              </a:rPr>
              <a:t>się </a:t>
            </a:r>
            <a:r>
              <a:rPr lang="pl-PL" sz="2600" dirty="0" smtClean="0"/>
              <a:t>o </a:t>
            </a:r>
            <a:r>
              <a:rPr lang="pl-PL" sz="2600" dirty="0"/>
              <a:t>godzinie 9:00 </a:t>
            </a:r>
            <a:r>
              <a:rPr lang="pl-PL" sz="2600" dirty="0" err="1" smtClean="0"/>
              <a:t>wg</a:t>
            </a:r>
            <a:r>
              <a:rPr lang="pl-PL" sz="2600" dirty="0" smtClean="0"/>
              <a:t>. harmonogramu</a:t>
            </a:r>
          </a:p>
          <a:p>
            <a:r>
              <a:rPr lang="pl-PL" sz="2600" dirty="0" smtClean="0"/>
              <a:t>Zdający, zgodnie z listą, okazuje </a:t>
            </a:r>
            <a:r>
              <a:rPr lang="pl-PL" sz="2600" dirty="0" smtClean="0">
                <a:solidFill>
                  <a:srgbClr val="FF0000"/>
                </a:solidFill>
              </a:rPr>
              <a:t>dokument tożsamości </a:t>
            </a:r>
            <a:r>
              <a:rPr lang="pl-PL" sz="2600" dirty="0" smtClean="0"/>
              <a:t>i losuje kartkę z wydrukowanym zadaniem.</a:t>
            </a:r>
          </a:p>
          <a:p>
            <a:r>
              <a:rPr lang="pl-PL" sz="2600" dirty="0" smtClean="0"/>
              <a:t>na </a:t>
            </a:r>
            <a:r>
              <a:rPr lang="pl-PL" sz="2600" dirty="0"/>
              <a:t>każdy dzień przeznaczone są </a:t>
            </a:r>
            <a:r>
              <a:rPr lang="pl-PL" sz="2600" dirty="0">
                <a:solidFill>
                  <a:srgbClr val="FF0000"/>
                </a:solidFill>
              </a:rPr>
              <a:t>32 </a:t>
            </a:r>
            <a:r>
              <a:rPr lang="pl-PL" sz="2600" dirty="0" smtClean="0">
                <a:solidFill>
                  <a:srgbClr val="FF0000"/>
                </a:solidFill>
              </a:rPr>
              <a:t>zadania, </a:t>
            </a:r>
            <a:r>
              <a:rPr lang="pl-PL" sz="2600" dirty="0" smtClean="0"/>
              <a:t>które </a:t>
            </a:r>
            <a:r>
              <a:rPr lang="pl-PL" sz="2600" dirty="0"/>
              <a:t>zależą </a:t>
            </a:r>
            <a:r>
              <a:rPr lang="pl-PL" sz="2600" dirty="0">
                <a:solidFill>
                  <a:srgbClr val="FF0000"/>
                </a:solidFill>
              </a:rPr>
              <a:t>od godziny rozpoczęcia egzaminu</a:t>
            </a:r>
            <a:r>
              <a:rPr lang="pl-PL" sz="2600" dirty="0"/>
              <a:t>, zgodnie z </a:t>
            </a:r>
            <a:r>
              <a:rPr lang="pl-PL" sz="2600" dirty="0" smtClean="0"/>
              <a:t>harmonogramem</a:t>
            </a:r>
          </a:p>
          <a:p>
            <a:r>
              <a:rPr lang="pl-PL" sz="2600" dirty="0" smtClean="0"/>
              <a:t>w </a:t>
            </a:r>
            <a:r>
              <a:rPr lang="pl-PL" sz="2600" dirty="0"/>
              <a:t>sali może przebywać </a:t>
            </a:r>
            <a:r>
              <a:rPr lang="pl-PL" sz="2600" dirty="0">
                <a:solidFill>
                  <a:srgbClr val="FF0000"/>
                </a:solidFill>
              </a:rPr>
              <a:t>dwóch zdających </a:t>
            </a:r>
            <a:r>
              <a:rPr lang="pl-PL" sz="2600" dirty="0"/>
              <a:t>– jeden przygotowujący się do egzaminu i drugi udzielający </a:t>
            </a:r>
            <a:r>
              <a:rPr lang="pl-PL" sz="2600" dirty="0" smtClean="0"/>
              <a:t>odpowiedzi</a:t>
            </a:r>
          </a:p>
          <a:p>
            <a:r>
              <a:rPr lang="pl-PL" sz="2600" dirty="0" smtClean="0"/>
              <a:t>uczeń sporządza notatki na opatrzonych </a:t>
            </a:r>
            <a:r>
              <a:rPr lang="pl-PL" sz="2600" b="1" dirty="0" smtClean="0"/>
              <a:t>pieczęcią szkoły </a:t>
            </a:r>
            <a:r>
              <a:rPr lang="pl-PL" sz="2600" dirty="0" smtClean="0">
                <a:solidFill>
                  <a:srgbClr val="FF0000"/>
                </a:solidFill>
              </a:rPr>
              <a:t>kartkach A4, </a:t>
            </a:r>
            <a:r>
              <a:rPr lang="pl-PL" sz="2600" dirty="0" smtClean="0"/>
              <a:t>które podpisuje imieniem i nazwiskiem i zostawia po egzaminie</a:t>
            </a:r>
          </a:p>
          <a:p>
            <a:r>
              <a:rPr lang="pl-PL" sz="2600" dirty="0" smtClean="0"/>
              <a:t>na wylosowanych zadaniach </a:t>
            </a:r>
            <a:r>
              <a:rPr lang="pl-PL" sz="2600" dirty="0" smtClean="0">
                <a:solidFill>
                  <a:srgbClr val="FF0000"/>
                </a:solidFill>
              </a:rPr>
              <a:t>nie można </a:t>
            </a:r>
            <a:r>
              <a:rPr lang="pl-PL" sz="2600" dirty="0" smtClean="0"/>
              <a:t>robić własnych notatek</a:t>
            </a:r>
          </a:p>
          <a:p>
            <a:r>
              <a:rPr lang="pl-PL" sz="2600" dirty="0" smtClean="0"/>
              <a:t>Zdający nie może wnieść na salę urządzeń telekomunikacyjnych, komputerowych oraz innych pomocy ( np. słowników)</a:t>
            </a:r>
          </a:p>
          <a:p>
            <a:r>
              <a:rPr lang="pl-PL" sz="2600" dirty="0" smtClean="0">
                <a:solidFill>
                  <a:srgbClr val="FF0000"/>
                </a:solidFill>
              </a:rPr>
              <a:t>przedłużenie czasu może być przeznaczone</a:t>
            </a:r>
            <a:r>
              <a:rPr lang="pl-PL" sz="2600" dirty="0" smtClean="0"/>
              <a:t> na przygotowanie do wypowiedzi i/lub egzamin (wypowiedź monologową oraz rozmowę z zespołem przedmiotowym)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  <a:p>
            <a:endParaRPr lang="pl-PL" sz="2800" dirty="0"/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152402" y="116344"/>
            <a:ext cx="11887199" cy="985946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rgbClr val="002060"/>
                </a:solidFill>
              </a:rPr>
              <a:t>egzamin ustny z języka polskiego</a:t>
            </a:r>
          </a:p>
        </p:txBody>
      </p:sp>
    </p:spTree>
    <p:extLst>
      <p:ext uri="{BB962C8B-B14F-4D97-AF65-F5344CB8AC3E}">
        <p14:creationId xmlns="" xmlns:p14="http://schemas.microsoft.com/office/powerpoint/2010/main" val="799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66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Przebieg egzaminu z języka polskiego</a:t>
            </a: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12800" y="1219200"/>
            <a:ext cx="11379200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>
                <a:solidFill>
                  <a:srgbClr val="C00000"/>
                </a:solidFill>
              </a:rPr>
              <a:t>Egzamin trwa ok. 15 minut 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i </a:t>
            </a:r>
            <a:r>
              <a:rPr lang="pl-PL" dirty="0"/>
              <a:t>składa się z wypowiedzi monologowej oraz rozmowy z zespołem przedmiotowym. 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Wypowiedź </a:t>
            </a:r>
            <a:r>
              <a:rPr lang="pl-PL" b="1" dirty="0"/>
              <a:t>monologowa </a:t>
            </a:r>
            <a:r>
              <a:rPr lang="pl-PL" dirty="0" smtClean="0"/>
              <a:t>zdającego: </a:t>
            </a:r>
            <a:endParaRPr lang="en-GB" dirty="0" smtClean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 smtClean="0"/>
              <a:t>trwa ok. 10 minut (zdający może wygłosić swoją wypowiedź w czasie krótszym niż 10 minut), </a:t>
            </a:r>
            <a:endParaRPr lang="en-GB" dirty="0" smtClean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b="1" u="sng" dirty="0" smtClean="0"/>
              <a:t>nie </a:t>
            </a:r>
            <a:r>
              <a:rPr lang="pl-PL" b="1" u="sng" dirty="0"/>
              <a:t>może być przerywana przez zespół przedmiotowy </a:t>
            </a:r>
            <a:r>
              <a:rPr lang="pl-PL" dirty="0"/>
              <a:t>(z wyjątkiem sytuacji, kiedy upłynął czas na nią przeznaczony). 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Rozmowa </a:t>
            </a:r>
            <a:r>
              <a:rPr lang="pl-PL" b="1" dirty="0"/>
              <a:t>z zespołem </a:t>
            </a:r>
            <a:r>
              <a:rPr lang="pl-PL" b="1" dirty="0" smtClean="0"/>
              <a:t>przedmiotowym (nie jest określona liczba pytań)</a:t>
            </a:r>
            <a:r>
              <a:rPr lang="pl-PL" dirty="0" smtClean="0"/>
              <a:t>: </a:t>
            </a:r>
            <a:endParaRPr lang="en-GB" dirty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/>
              <a:t>trwa ok. 5 </a:t>
            </a:r>
            <a:r>
              <a:rPr lang="pl-PL" dirty="0" smtClean="0"/>
              <a:t>minut, </a:t>
            </a:r>
            <a:endParaRPr lang="en-GB" dirty="0"/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u="sng" dirty="0"/>
              <a:t>może jedynie dotyczyć treści związanych z problemem określonym w zadaniu, tekstem literackim dołączonym do zadania oraz zagadnieniami, które zdający poruszył w </a:t>
            </a:r>
            <a:r>
              <a:rPr lang="pl-PL" u="sng" dirty="0" smtClean="0"/>
              <a:t>wypowiedzi</a:t>
            </a:r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l-PL" dirty="0" smtClean="0"/>
              <a:t>ta część egzaminu ma mieć charakter rozmowy, a nie odpytywania. </a:t>
            </a:r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/>
              <a:t>Wyniki egzaminu są ogłaszane każdorazowo po 5 uczniach</a:t>
            </a:r>
            <a:endParaRPr lang="en-GB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21972" y="5447763"/>
            <a:ext cx="11463628" cy="12106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/>
              <a:t>Zdający nie może korzystać ze </a:t>
            </a:r>
            <a:r>
              <a:rPr lang="pl-PL" sz="2800" dirty="0" smtClean="0"/>
              <a:t>słowników, urządzeń audio i telekomunikacyjnych  </a:t>
            </a:r>
            <a:r>
              <a:rPr lang="pl-PL" dirty="0" smtClean="0"/>
              <a:t> </a:t>
            </a:r>
            <a:r>
              <a:rPr lang="pl-PL" sz="2800" dirty="0" smtClean="0"/>
              <a:t>oraz innych kartek</a:t>
            </a:r>
            <a:endParaRPr lang="en-GB" sz="2800" dirty="0" smtClean="0"/>
          </a:p>
          <a:p>
            <a:pPr algn="ctr"/>
            <a:endParaRPr lang="en-GB" dirty="0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152402" y="116344"/>
            <a:ext cx="11887199" cy="97342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rgbClr val="002060"/>
                </a:solidFill>
              </a:rPr>
              <a:t>PRZEBIEG EGZAMINU Z JĘZYKA POLSKIEGO</a:t>
            </a:r>
          </a:p>
        </p:txBody>
      </p:sp>
    </p:spTree>
    <p:extLst>
      <p:ext uri="{BB962C8B-B14F-4D97-AF65-F5344CB8AC3E}">
        <p14:creationId xmlns="" xmlns:p14="http://schemas.microsoft.com/office/powerpoint/2010/main" val="4245558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50499" y="1824390"/>
            <a:ext cx="731520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Czas na wykonanie </a:t>
            </a:r>
          </a:p>
          <a:p>
            <a:pPr marL="0" indent="0">
              <a:buNone/>
            </a:pPr>
            <a:r>
              <a:rPr lang="pl-PL" dirty="0"/>
              <a:t>poszczególnych </a:t>
            </a:r>
            <a:r>
              <a:rPr lang="pl-PL" dirty="0" smtClean="0"/>
              <a:t>zadań (</a:t>
            </a:r>
            <a:r>
              <a:rPr lang="pl-PL" dirty="0" err="1"/>
              <a:t>bop</a:t>
            </a:r>
            <a:r>
              <a:rPr lang="pl-PL" dirty="0" smtClean="0"/>
              <a:t>):</a:t>
            </a:r>
          </a:p>
          <a:p>
            <a:r>
              <a:rPr lang="pl-PL" dirty="0"/>
              <a:t>zadanie 1. – </a:t>
            </a:r>
            <a:r>
              <a:rPr lang="pl-PL" b="1" dirty="0" smtClean="0">
                <a:solidFill>
                  <a:srgbClr val="C00000"/>
                </a:solidFill>
              </a:rPr>
              <a:t>4 </a:t>
            </a:r>
            <a:r>
              <a:rPr lang="pl-PL" b="1" dirty="0">
                <a:solidFill>
                  <a:srgbClr val="C00000"/>
                </a:solidFill>
              </a:rPr>
              <a:t>minuty</a:t>
            </a:r>
          </a:p>
          <a:p>
            <a:r>
              <a:rPr lang="pl-PL" dirty="0"/>
              <a:t>zadanie 2. – </a:t>
            </a:r>
            <a:r>
              <a:rPr lang="pl-PL" b="1" dirty="0">
                <a:solidFill>
                  <a:srgbClr val="C00000"/>
                </a:solidFill>
              </a:rPr>
              <a:t>3 minuty </a:t>
            </a:r>
          </a:p>
          <a:p>
            <a:r>
              <a:rPr lang="pl-PL" dirty="0"/>
              <a:t>zadanie 3. – 5 minut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jeden zdający na sali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99" y="1473661"/>
            <a:ext cx="3612253" cy="4825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Łącznik prosty ze strzałką 5"/>
          <p:cNvCxnSpPr/>
          <p:nvPr/>
        </p:nvCxnSpPr>
        <p:spPr>
          <a:xfrm flipV="1">
            <a:off x="7479082" y="2027128"/>
            <a:ext cx="1371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7473864" y="3406949"/>
            <a:ext cx="1295400" cy="4792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ytuł 3"/>
          <p:cNvSpPr txBox="1">
            <a:spLocks/>
          </p:cNvSpPr>
          <p:nvPr/>
        </p:nvSpPr>
        <p:spPr>
          <a:xfrm>
            <a:off x="152402" y="116344"/>
            <a:ext cx="11887199" cy="97342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cap="all" dirty="0" smtClean="0">
                <a:solidFill>
                  <a:srgbClr val="002060"/>
                </a:solidFill>
              </a:rPr>
              <a:t>egzamin ustny z języka obcego</a:t>
            </a:r>
          </a:p>
        </p:txBody>
      </p:sp>
      <p:sp>
        <p:nvSpPr>
          <p:cNvPr id="5" name="Prostokąt 4"/>
          <p:cNvSpPr/>
          <p:nvPr/>
        </p:nvSpPr>
        <p:spPr>
          <a:xfrm>
            <a:off x="152402" y="1089764"/>
            <a:ext cx="40850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egzaminujący </a:t>
            </a:r>
            <a:r>
              <a:rPr lang="pl-PL" sz="2800" dirty="0"/>
              <a:t>przeprowadza egzamin zgodnie z instrukcjami w zestawie, </a:t>
            </a:r>
            <a:r>
              <a:rPr lang="pl-PL" sz="2800" dirty="0" smtClean="0">
                <a:solidFill>
                  <a:srgbClr val="FF0000"/>
                </a:solidFill>
              </a:rPr>
              <a:t>nie </a:t>
            </a:r>
            <a:r>
              <a:rPr lang="pl-PL" sz="2800" dirty="0">
                <a:solidFill>
                  <a:srgbClr val="FF0000"/>
                </a:solidFill>
              </a:rPr>
              <a:t>zadaje dodatkowych </a:t>
            </a:r>
            <a:r>
              <a:rPr lang="pl-PL" sz="2800" dirty="0" smtClean="0">
                <a:solidFill>
                  <a:srgbClr val="FF0000"/>
                </a:solidFill>
              </a:rPr>
              <a:t>pytań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egzamin </a:t>
            </a:r>
            <a:r>
              <a:rPr lang="pl-PL" sz="2800" dirty="0"/>
              <a:t>rozpoczyna się od </a:t>
            </a:r>
            <a:r>
              <a:rPr lang="pl-PL" sz="2800" dirty="0">
                <a:solidFill>
                  <a:srgbClr val="FF0000"/>
                </a:solidFill>
              </a:rPr>
              <a:t>rozmowy wstępnej</a:t>
            </a:r>
            <a:r>
              <a:rPr lang="pl-PL" sz="2800" dirty="0"/>
              <a:t>, w czasie której egzaminujący zadaje pytania z listy pytań dostarczonej z </a:t>
            </a:r>
            <a:r>
              <a:rPr lang="pl-PL" sz="2800" dirty="0" smtClean="0"/>
              <a:t>OKE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815725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4325</TotalTime>
  <Words>1632</Words>
  <Application>Microsoft Office PowerPoint</Application>
  <PresentationFormat>Niestandardowy</PresentationFormat>
  <Paragraphs>308</Paragraphs>
  <Slides>28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Paralaksa</vt:lpstr>
      <vt:lpstr>Egzamin maturalny</vt:lpstr>
      <vt:lpstr>harmonogram egzaminu maturalnego w terminie głównym</vt:lpstr>
      <vt:lpstr> Harmonogram Matury 2017 – egzaminy pisemne </vt:lpstr>
      <vt:lpstr>Materiały i przybory pomocnicze</vt:lpstr>
      <vt:lpstr>Slajd 5</vt:lpstr>
      <vt:lpstr>Slajd 6</vt:lpstr>
      <vt:lpstr>Slajd 7</vt:lpstr>
      <vt:lpstr>Przebieg egzaminu z języka polskiego</vt:lpstr>
      <vt:lpstr>Slajd 9</vt:lpstr>
      <vt:lpstr>Slajd 10</vt:lpstr>
      <vt:lpstr>Rozpoczęcie egzaminu pisemnego  </vt:lpstr>
      <vt:lpstr>Rozpoczęcie egzaminu pisemnego</vt:lpstr>
      <vt:lpstr>         Obowiązki zdającego</vt:lpstr>
      <vt:lpstr>Arkusze   maturalne</vt:lpstr>
      <vt:lpstr>kodowanie arkusza</vt:lpstr>
      <vt:lpstr>Sposób kodowania karty odpowiedzi! </vt:lpstr>
      <vt:lpstr>Brak naklejek z kodem kreskowym  i numerem pesel zdającego</vt:lpstr>
      <vt:lpstr>Opuszczenie sali przez zdającego</vt:lpstr>
      <vt:lpstr>Zadania członków ZN</vt:lpstr>
      <vt:lpstr>Odbieranie arkuszy od zdających przez członków ze</vt:lpstr>
      <vt:lpstr>WNIOSEK ZDAJĄCEGO / RODZICA ZDAJĄCEGO O PRZYSTĄPIENIE DO EGZAMINU MATURALNEGO  W TERMINIE DODATKOWYM  w sytuacjach awaryjnych</vt:lpstr>
      <vt:lpstr>termin poprawkowy 22 sierpnia 2017 w szkole</vt:lpstr>
      <vt:lpstr>zgłaszanie zastrzeżeń przez zdających</vt:lpstr>
      <vt:lpstr>unieważnienia</vt:lpstr>
      <vt:lpstr>unieważnienia</vt:lpstr>
      <vt:lpstr>wglądy</vt:lpstr>
      <vt:lpstr>Świadectwo dojrzałości</vt:lpstr>
      <vt:lpstr> Dziękuję    za uwagę  Życzę sukcesu  Małgorzata Wojtasik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mmichalska</dc:creator>
  <cp:lastModifiedBy>Dyrektor</cp:lastModifiedBy>
  <cp:revision>320</cp:revision>
  <dcterms:created xsi:type="dcterms:W3CDTF">2016-02-20T13:20:14Z</dcterms:created>
  <dcterms:modified xsi:type="dcterms:W3CDTF">2017-04-06T08:45:54Z</dcterms:modified>
</cp:coreProperties>
</file>